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5" r:id="rId4"/>
    <p:sldId id="370" r:id="rId5"/>
    <p:sldId id="376" r:id="rId6"/>
    <p:sldId id="372" r:id="rId7"/>
    <p:sldId id="362" r:id="rId8"/>
    <p:sldId id="373" r:id="rId9"/>
    <p:sldId id="374" r:id="rId10"/>
    <p:sldId id="271" r:id="rId11"/>
    <p:sldId id="375" r:id="rId12"/>
    <p:sldId id="366" r:id="rId13"/>
    <p:sldId id="277" r:id="rId14"/>
    <p:sldId id="321" r:id="rId15"/>
    <p:sldId id="367" r:id="rId16"/>
    <p:sldId id="37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23"/>
    <a:srgbClr val="FF5D5D"/>
    <a:srgbClr val="FFFFFF"/>
    <a:srgbClr val="C00000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14" autoAdjust="0"/>
    <p:restoredTop sz="81469" autoAdjust="0"/>
  </p:normalViewPr>
  <p:slideViewPr>
    <p:cSldViewPr snapToGrid="0" showGuides="1">
      <p:cViewPr varScale="1">
        <p:scale>
          <a:sx n="74" d="100"/>
          <a:sy n="74" d="100"/>
        </p:scale>
        <p:origin x="197" y="86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55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0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总的来说，我们在三个不同的数据集下和五种现有方法进行对比，并且提出了新型的</a:t>
            </a:r>
            <a:r>
              <a:rPr 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小样本图像识别方法，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在相同设置和基准下超过了所选择的五种算法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谢谢各位老师和助教们批评指正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59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40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81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26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0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35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67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6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34.png"/><Relationship Id="rId5" Type="http://schemas.openxmlformats.org/officeDocument/2006/relationships/tags" Target="../tags/tag7.xml"/><Relationship Id="rId10" Type="http://schemas.openxmlformats.org/officeDocument/2006/relationships/image" Target="../media/image5.png"/><Relationship Id="rId4" Type="http://schemas.openxmlformats.org/officeDocument/2006/relationships/tags" Target="../tags/tag6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38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37.emf"/><Relationship Id="rId5" Type="http://schemas.openxmlformats.org/officeDocument/2006/relationships/tags" Target="../tags/tag14.xml"/><Relationship Id="rId10" Type="http://schemas.openxmlformats.org/officeDocument/2006/relationships/image" Target="../media/image5.png"/><Relationship Id="rId4" Type="http://schemas.openxmlformats.org/officeDocument/2006/relationships/tags" Target="../tags/tag13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5.png"/><Relationship Id="rId2" Type="http://schemas.openxmlformats.org/officeDocument/2006/relationships/tags" Target="../tags/tag18.xml"/><Relationship Id="rId16" Type="http://schemas.openxmlformats.org/officeDocument/2006/relationships/notesSlide" Target="../notesSlides/notesSlide14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1.jpe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png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6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55785" y="2818166"/>
            <a:ext cx="1037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5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HOG</a:t>
            </a:r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互相关的有向污渍检测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中山大学计算机学院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3352108" y="5764664"/>
            <a:ext cx="23914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刘克钊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22214375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6113795" y="5695930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  <p:sp>
        <p:nvSpPr>
          <p:cNvPr id="2" name="TextBox 6"/>
          <p:cNvSpPr txBox="1"/>
          <p:nvPr/>
        </p:nvSpPr>
        <p:spPr>
          <a:xfrm>
            <a:off x="6576695" y="5764664"/>
            <a:ext cx="23914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刘祎铭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22214502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>
            <a:fillRect/>
          </a:stretch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>
            <a:fillRect/>
          </a:stretch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5" name="TextBox 6"/>
          <p:cNvSpPr txBox="1"/>
          <p:nvPr/>
        </p:nvSpPr>
        <p:spPr>
          <a:xfrm>
            <a:off x="882028" y="1226996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l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实验可视化结果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/>
          <p:cNvSpPr txBox="1"/>
          <p:nvPr>
            <p:custDataLst>
              <p:tags r:id="rId3"/>
            </p:custDataLst>
          </p:nvPr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6" name="TextBox 9"/>
          <p:cNvSpPr txBox="1"/>
          <p:nvPr>
            <p:custDataLst>
              <p:tags r:id="rId4"/>
            </p:custDataLst>
          </p:nvPr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7" name="TextBox 10"/>
          <p:cNvSpPr txBox="1"/>
          <p:nvPr>
            <p:custDataLst>
              <p:tags r:id="rId5"/>
            </p:custDataLst>
          </p:nvPr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8" name="TextBox 11"/>
          <p:cNvSpPr txBox="1"/>
          <p:nvPr>
            <p:custDataLst>
              <p:tags r:id="rId6"/>
            </p:custDataLst>
          </p:nvPr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E71745A3-1C7B-A697-1DDA-8C5A2B33B6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3642" y="2102638"/>
            <a:ext cx="3917018" cy="35283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3E82B0-0760-3F7D-7ED8-9F47D28A70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5530" y="2102638"/>
            <a:ext cx="3917019" cy="35283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C70374-2DF4-4AB5-569F-F446111DF1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40" y="2102637"/>
            <a:ext cx="3917019" cy="352836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94F8C83-F492-E966-5299-A6ADB4BD6C13}"/>
              </a:ext>
            </a:extLst>
          </p:cNvPr>
          <p:cNvSpPr txBox="1"/>
          <p:nvPr/>
        </p:nvSpPr>
        <p:spPr>
          <a:xfrm>
            <a:off x="1628073" y="577088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2E0BBB-9B5F-3D13-5369-9934F7D30F25}"/>
              </a:ext>
            </a:extLst>
          </p:cNvPr>
          <p:cNvSpPr txBox="1"/>
          <p:nvPr/>
        </p:nvSpPr>
        <p:spPr>
          <a:xfrm>
            <a:off x="5748749" y="5787352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7DD57F-EEE3-3198-8B2E-0C8FDFA28CB7}"/>
              </a:ext>
            </a:extLst>
          </p:cNvPr>
          <p:cNvSpPr txBox="1"/>
          <p:nvPr/>
        </p:nvSpPr>
        <p:spPr>
          <a:xfrm>
            <a:off x="9831425" y="576717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47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5" name="TextBox 6"/>
          <p:cNvSpPr txBox="1"/>
          <p:nvPr/>
        </p:nvSpPr>
        <p:spPr>
          <a:xfrm>
            <a:off x="882028" y="1226996"/>
            <a:ext cx="1888386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l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实验结果数据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/>
          <p:cNvSpPr txBox="1"/>
          <p:nvPr>
            <p:custDataLst>
              <p:tags r:id="rId3"/>
            </p:custDataLst>
          </p:nvPr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6" name="TextBox 9"/>
          <p:cNvSpPr txBox="1"/>
          <p:nvPr>
            <p:custDataLst>
              <p:tags r:id="rId4"/>
            </p:custDataLst>
          </p:nvPr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7" name="TextBox 10"/>
          <p:cNvSpPr txBox="1"/>
          <p:nvPr>
            <p:custDataLst>
              <p:tags r:id="rId5"/>
            </p:custDataLst>
          </p:nvPr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8" name="TextBox 11"/>
          <p:cNvSpPr txBox="1"/>
          <p:nvPr>
            <p:custDataLst>
              <p:tags r:id="rId6"/>
            </p:custDataLst>
          </p:nvPr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3D2D9B4-88B3-EFDE-4F54-92D9515E8815}"/>
              </a:ext>
            </a:extLst>
          </p:cNvPr>
          <p:cNvSpPr txBox="1"/>
          <p:nvPr/>
        </p:nvSpPr>
        <p:spPr>
          <a:xfrm>
            <a:off x="2516209" y="2174219"/>
            <a:ext cx="188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Whirlwind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漩涡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605A56-ADEC-2234-6D6D-EF5464FE13D3}"/>
              </a:ext>
            </a:extLst>
          </p:cNvPr>
          <p:cNvSpPr txBox="1"/>
          <p:nvPr/>
        </p:nvSpPr>
        <p:spPr>
          <a:xfrm>
            <a:off x="8628906" y="2128053"/>
            <a:ext cx="1880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rown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皇冠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9FBA7C-E75B-1218-B7D2-1CDEDF895C63}"/>
              </a:ext>
            </a:extLst>
          </p:cNvPr>
          <p:cNvSpPr txBox="1"/>
          <p:nvPr/>
        </p:nvSpPr>
        <p:spPr>
          <a:xfrm>
            <a:off x="1394363" y="6185686"/>
            <a:ext cx="1015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6,7,8 </a:t>
            </a:r>
            <a:r>
              <a:rPr lang="zh-CN" altLang="en-US" dirty="0"/>
              <a:t>这三张图的</a:t>
            </a:r>
            <a:r>
              <a:rPr lang="en-US" altLang="zh-CN" dirty="0" err="1"/>
              <a:t>Whirlwaind</a:t>
            </a:r>
            <a:r>
              <a:rPr lang="zh-CN" altLang="en-US" dirty="0"/>
              <a:t>和</a:t>
            </a:r>
            <a:r>
              <a:rPr lang="en-US" altLang="zh-CN" dirty="0"/>
              <a:t>Crown</a:t>
            </a:r>
            <a:r>
              <a:rPr lang="zh-CN" altLang="en-US" dirty="0"/>
              <a:t>旋转角度相同，表明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很可能是由图</a:t>
            </a:r>
            <a:r>
              <a:rPr lang="en-US" altLang="zh-CN" dirty="0"/>
              <a:t>1</a:t>
            </a:r>
            <a:r>
              <a:rPr lang="zh-CN" altLang="en-US" dirty="0"/>
              <a:t>旋转目镜得来的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9D527FD-B71A-823A-AD80-C044239A41E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820"/>
          <a:stretch/>
        </p:blipFill>
        <p:spPr>
          <a:xfrm>
            <a:off x="207377" y="2661919"/>
            <a:ext cx="5958037" cy="32131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958FBE-8AD9-1DA5-7F04-E4489037336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1504"/>
          <a:stretch/>
        </p:blipFill>
        <p:spPr>
          <a:xfrm>
            <a:off x="6171223" y="2716333"/>
            <a:ext cx="5715000" cy="32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>
            <a:fillRect/>
          </a:stretch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总结和后续工作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>
            <a:fillRect/>
          </a:stretch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TextBox 7"/>
          <p:cNvSpPr txBox="1"/>
          <p:nvPr>
            <p:custDataLst>
              <p:tags r:id="rId1"/>
            </p:custDataLst>
          </p:nvPr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8" name="TextBox 11"/>
          <p:cNvSpPr txBox="1"/>
          <p:nvPr>
            <p:custDataLst>
              <p:tags r:id="rId2"/>
            </p:custDataLst>
          </p:nvPr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8" name="TextBox 9"/>
          <p:cNvSpPr txBox="1"/>
          <p:nvPr>
            <p:custDataLst>
              <p:tags r:id="rId5"/>
            </p:custDataLst>
          </p:nvPr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9" name="TextBox 10"/>
          <p:cNvSpPr txBox="1"/>
          <p:nvPr>
            <p:custDataLst>
              <p:tags r:id="rId6"/>
            </p:custDataLst>
          </p:nvPr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7" name="直接连接符 16"/>
          <p:cNvCxnSpPr/>
          <p:nvPr>
            <p:custDataLst>
              <p:tags r:id="rId7"/>
            </p:custDataLst>
          </p:nvPr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85449" y="2310860"/>
            <a:ext cx="3391695" cy="3333163"/>
            <a:chOff x="1068251" y="2861983"/>
            <a:chExt cx="3343834" cy="3343834"/>
          </a:xfrm>
          <a:solidFill>
            <a:srgbClr val="0080CB"/>
          </a:solidFill>
        </p:grpSpPr>
        <p:sp>
          <p:nvSpPr>
            <p:cNvPr id="11" name="椭圆 10"/>
            <p:cNvSpPr/>
            <p:nvPr>
              <p:custDataLst>
                <p:tags r:id="rId13"/>
              </p:custDataLst>
            </p:nvPr>
          </p:nvSpPr>
          <p:spPr>
            <a:xfrm>
              <a:off x="1068251" y="2861983"/>
              <a:ext cx="3343834" cy="3343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4"/>
              </p:custDataLst>
            </p:nvPr>
          </p:nvSpPr>
          <p:spPr>
            <a:xfrm>
              <a:off x="1225836" y="3019568"/>
              <a:ext cx="3028664" cy="302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总结和</a:t>
              </a:r>
              <a:endPara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</a:p>
          </p:txBody>
        </p:sp>
      </p:grpSp>
      <p:sp>
        <p:nvSpPr>
          <p:cNvPr id="19" name="Freeform 11"/>
          <p:cNvSpPr/>
          <p:nvPr>
            <p:custDataLst>
              <p:tags r:id="rId8"/>
            </p:custDataLst>
          </p:nvPr>
        </p:nvSpPr>
        <p:spPr bwMode="auto">
          <a:xfrm flipH="1">
            <a:off x="4767789" y="1678193"/>
            <a:ext cx="617919" cy="4598496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5691076" y="1490851"/>
            <a:ext cx="4427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Hog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提取的表征要比原始图片好，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且相比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SIFT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更适合带边缘的整体性特征。</a:t>
            </a:r>
            <a:endParaRPr 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>
            <p:custDataLst>
              <p:tags r:id="rId10"/>
            </p:custDataLst>
          </p:nvPr>
        </p:nvSpPr>
        <p:spPr>
          <a:xfrm>
            <a:off x="5768698" y="4692558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实现了能够判别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中心点、尺度和方向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的污渍检测</a:t>
            </a:r>
            <a:endParaRPr 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11"/>
            </p:custDataLst>
          </p:nvPr>
        </p:nvSpPr>
        <p:spPr>
          <a:xfrm>
            <a:off x="5691076" y="5991069"/>
            <a:ext cx="620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探索预抽取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 Bank Embedding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或多线程加速等算法</a:t>
            </a:r>
            <a:endParaRPr 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BA46F2-CC7F-FC55-F7C4-9E74726188C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691076" y="2777112"/>
            <a:ext cx="41889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互相关没有训练参数，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比深度学习和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SVM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更适合极小数据量，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不需要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NMS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亦能实现多目标检测，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不容易造成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false positive</a:t>
            </a:r>
            <a:endParaRPr 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C2B7E75A-ABE6-F62A-7504-AACB58144401}"/>
              </a:ext>
            </a:extLst>
          </p:cNvPr>
          <p:cNvSpPr/>
          <p:nvPr/>
        </p:nvSpPr>
        <p:spPr>
          <a:xfrm>
            <a:off x="5385708" y="4659887"/>
            <a:ext cx="305368" cy="36933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716413" y="2729511"/>
            <a:ext cx="6759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谢谢各位老师指正</a:t>
            </a:r>
          </a:p>
        </p:txBody>
      </p:sp>
      <p:sp>
        <p:nvSpPr>
          <p:cNvPr id="20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中山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大学信息工程学院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99" y="582805"/>
            <a:ext cx="3513203" cy="16055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-8648" y="2196316"/>
            <a:ext cx="12209296" cy="287792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8648" y="2188404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957200" y="2881911"/>
            <a:ext cx="8433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谢谢老师批评指正</a:t>
            </a:r>
          </a:p>
        </p:txBody>
      </p:sp>
      <p:sp>
        <p:nvSpPr>
          <p:cNvPr id="23" name="TextBox 10"/>
          <p:cNvSpPr txBox="1"/>
          <p:nvPr/>
        </p:nvSpPr>
        <p:spPr>
          <a:xfrm>
            <a:off x="2718206" y="4142496"/>
            <a:ext cx="7060388" cy="520700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6"/>
          <p:cNvSpPr txBox="1"/>
          <p:nvPr>
            <p:custDataLst>
              <p:tags r:id="rId1"/>
            </p:custDataLst>
          </p:nvPr>
        </p:nvSpPr>
        <p:spPr>
          <a:xfrm>
            <a:off x="3541619" y="5644929"/>
            <a:ext cx="23914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刘克钊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22214375</a:t>
            </a:r>
          </a:p>
        </p:txBody>
      </p:sp>
      <p:sp>
        <p:nvSpPr>
          <p:cNvPr id="3" name="Freeform 7"/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6173722" y="5610562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>
            <p:custDataLst>
              <p:tags r:id="rId3"/>
            </p:custDataLst>
          </p:nvPr>
        </p:nvSpPr>
        <p:spPr>
          <a:xfrm>
            <a:off x="6656897" y="5644929"/>
            <a:ext cx="23914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刘祎铭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22214502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"/>
          <p:cNvSpPr txBox="1"/>
          <p:nvPr/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C1B751A3-1F08-B025-3F08-40631401E237}"/>
              </a:ext>
            </a:extLst>
          </p:cNvPr>
          <p:cNvSpPr txBox="1"/>
          <p:nvPr/>
        </p:nvSpPr>
        <p:spPr>
          <a:xfrm>
            <a:off x="681558" y="1108968"/>
            <a:ext cx="525962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HOG+SVM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通用目标检测算法</a:t>
            </a:r>
            <a:endParaRPr lang="en-US" altLang="zh-CN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659458-6B69-62FE-97CC-5CEAABCA9C73}"/>
              </a:ext>
            </a:extLst>
          </p:cNvPr>
          <p:cNvSpPr txBox="1"/>
          <p:nvPr/>
        </p:nvSpPr>
        <p:spPr>
          <a:xfrm>
            <a:off x="743219" y="2430147"/>
            <a:ext cx="39147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能检出皇冠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通用性强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比深度学习更适合小样本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划窗法速度极慢且难调用底层加速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有训练参数，还是需要手工制作大量正负样本，调参比较耗时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容易产生</a:t>
            </a:r>
            <a:r>
              <a:rPr kumimoji="1" lang="en-US" altLang="zh-CN" dirty="0"/>
              <a:t>false  positive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32BEB39-29F0-EB31-47F4-CE8F3D53D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53"/>
          <a:stretch/>
        </p:blipFill>
        <p:spPr>
          <a:xfrm>
            <a:off x="5154116" y="1484654"/>
            <a:ext cx="6294665" cy="48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6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319692" y="1892300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319692" y="3095238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319692" y="440831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60" name="圆角矩形 59"/>
          <p:cNvSpPr/>
          <p:nvPr/>
        </p:nvSpPr>
        <p:spPr>
          <a:xfrm>
            <a:off x="6424592" y="1892300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方法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424592" y="3095238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实验结果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424592" y="440831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总结和后续工作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>
            <a:fillRect/>
          </a:stretch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>
            <a:fillRect/>
          </a:stretch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"/>
          <p:cNvSpPr txBox="1"/>
          <p:nvPr/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C1B751A3-1F08-B025-3F08-40631401E237}"/>
              </a:ext>
            </a:extLst>
          </p:cNvPr>
          <p:cNvSpPr txBox="1"/>
          <p:nvPr/>
        </p:nvSpPr>
        <p:spPr>
          <a:xfrm>
            <a:off x="681558" y="1108968"/>
            <a:ext cx="5259625" cy="978717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预实验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(SIFT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r>
              <a:rPr lang="en-US" altLang="zh-CN" sz="2000" dirty="0"/>
              <a:t>[1]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659458-6B69-62FE-97CC-5CEAABCA9C73}"/>
              </a:ext>
            </a:extLst>
          </p:cNvPr>
          <p:cNvSpPr txBox="1"/>
          <p:nvPr/>
        </p:nvSpPr>
        <p:spPr>
          <a:xfrm>
            <a:off x="517672" y="1948713"/>
            <a:ext cx="279369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优点：</a:t>
            </a:r>
            <a:endParaRPr kumimoji="1" lang="en-US" altLang="zh-CN" sz="2400" dirty="0"/>
          </a:p>
          <a:p>
            <a:r>
              <a:rPr kumimoji="1" lang="zh-CN" altLang="en-US" sz="2400" dirty="0"/>
              <a:t>旋转等变性</a:t>
            </a:r>
            <a:endParaRPr kumimoji="1" lang="en-US" altLang="zh-CN" sz="2400" dirty="0"/>
          </a:p>
          <a:p>
            <a:r>
              <a:rPr kumimoji="1" lang="zh-CN" altLang="en-US" sz="2400" dirty="0"/>
              <a:t>尺度等变性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缺点：</a:t>
            </a:r>
            <a:endParaRPr kumimoji="1" lang="en-US" altLang="zh-CN" sz="2400" dirty="0"/>
          </a:p>
          <a:p>
            <a:r>
              <a:rPr kumimoji="1" lang="zh-CN" altLang="en-US" sz="2400" dirty="0"/>
              <a:t>需要丰富的细节信息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边、角、点</a:t>
            </a:r>
            <a:r>
              <a:rPr kumimoji="1" lang="en-US" altLang="zh-CN" sz="2400" dirty="0"/>
              <a:t>)</a:t>
            </a:r>
          </a:p>
          <a:p>
            <a:r>
              <a:rPr kumimoji="1" lang="zh-CN" altLang="en-US" sz="2400" dirty="0"/>
              <a:t>来获得关键点，皇冠这种整体性特征几乎找不到关键点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722DB1F-0CFD-F64B-75F4-5A0A59E4A245}"/>
              </a:ext>
            </a:extLst>
          </p:cNvPr>
          <p:cNvGrpSpPr/>
          <p:nvPr/>
        </p:nvGrpSpPr>
        <p:grpSpPr>
          <a:xfrm>
            <a:off x="3676342" y="871560"/>
            <a:ext cx="8325157" cy="5509128"/>
            <a:chOff x="5174817" y="1208982"/>
            <a:chExt cx="6822214" cy="520451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723C2FB-FDBB-AA8D-EEED-0E333E2B4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4817" y="1208982"/>
              <a:ext cx="6822214" cy="5204513"/>
            </a:xfrm>
            <a:prstGeom prst="rect">
              <a:avLst/>
            </a:prstGeom>
          </p:spPr>
        </p:pic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2F3DFE6-AF41-462B-FC9E-30A68FB45998}"/>
                </a:ext>
              </a:extLst>
            </p:cNvPr>
            <p:cNvSpPr/>
            <p:nvPr/>
          </p:nvSpPr>
          <p:spPr>
            <a:xfrm>
              <a:off x="10225977" y="3645408"/>
              <a:ext cx="704151" cy="7193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D19570E-44B2-4A7E-7BE8-6B621EABE977}"/>
              </a:ext>
            </a:extLst>
          </p:cNvPr>
          <p:cNvSpPr txBox="1"/>
          <p:nvPr/>
        </p:nvSpPr>
        <p:spPr>
          <a:xfrm>
            <a:off x="517672" y="6436735"/>
            <a:ext cx="11674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[1]Lowe D G. Distinctive image features from scale-invariant </a:t>
            </a:r>
            <a:r>
              <a:rPr lang="en-US" altLang="zh-CN" sz="1400" dirty="0" err="1"/>
              <a:t>keypoints</a:t>
            </a:r>
            <a:r>
              <a:rPr lang="en-US" altLang="zh-CN" sz="1400" dirty="0"/>
              <a:t>[J]. International journal of computer vision, 2004, 60(2): 91-110.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029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"/>
          <p:cNvSpPr txBox="1"/>
          <p:nvPr/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C1B751A3-1F08-B025-3F08-40631401E237}"/>
              </a:ext>
            </a:extLst>
          </p:cNvPr>
          <p:cNvSpPr txBox="1"/>
          <p:nvPr/>
        </p:nvSpPr>
        <p:spPr>
          <a:xfrm>
            <a:off x="681558" y="1108968"/>
            <a:ext cx="5259625" cy="957942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预实验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(Kernel Bank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DB8AEA1-226D-F666-2292-4DDD7B6E5E3A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33">
            <a:extLst>
              <a:ext uri="{FF2B5EF4-FFF2-40B4-BE49-F238E27FC236}">
                <a16:creationId xmlns:a16="http://schemas.microsoft.com/office/drawing/2014/main" id="{69177BF8-7E2C-FD52-07EE-2D674AB0A160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3">
            <a:extLst>
              <a:ext uri="{FF2B5EF4-FFF2-40B4-BE49-F238E27FC236}">
                <a16:creationId xmlns:a16="http://schemas.microsoft.com/office/drawing/2014/main" id="{9853CBFE-7E6F-C318-D463-A4D3E460AD0A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0332941-03DB-6D9C-D576-998FD4ECC36C}"/>
              </a:ext>
            </a:extLst>
          </p:cNvPr>
          <p:cNvSpPr txBox="1"/>
          <p:nvPr/>
        </p:nvSpPr>
        <p:spPr>
          <a:xfrm>
            <a:off x="752937" y="1648339"/>
            <a:ext cx="501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以皇冠中心为轴，</a:t>
            </a:r>
            <a:r>
              <a:rPr kumimoji="1" lang="en-US" altLang="zh-CN" dirty="0"/>
              <a:t>360</a:t>
            </a:r>
            <a:r>
              <a:rPr kumimoji="1" lang="zh-CN" altLang="en-US" dirty="0"/>
              <a:t>度每隔</a:t>
            </a:r>
            <a:r>
              <a:rPr kumimoji="1" lang="en-US" altLang="zh-CN" dirty="0"/>
              <a:t>10</a:t>
            </a:r>
            <a:r>
              <a:rPr kumimoji="1" lang="zh-CN" altLang="en-US" dirty="0"/>
              <a:t>度旋转并截取一张刚好容下皇冠的图作为</a:t>
            </a:r>
            <a:r>
              <a:rPr kumimoji="1" lang="en-US" altLang="zh-CN" dirty="0"/>
              <a:t>Kernel Bank</a:t>
            </a:r>
            <a:r>
              <a:rPr kumimoji="1" lang="zh-CN" altLang="en-US" dirty="0"/>
              <a:t>。漩涡同理。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2663D54-419C-5735-1CCB-A42918D19D45}"/>
              </a:ext>
            </a:extLst>
          </p:cNvPr>
          <p:cNvGrpSpPr/>
          <p:nvPr/>
        </p:nvGrpSpPr>
        <p:grpSpPr>
          <a:xfrm>
            <a:off x="456974" y="2391654"/>
            <a:ext cx="5974780" cy="4358300"/>
            <a:chOff x="500754" y="2533466"/>
            <a:chExt cx="5974780" cy="4358300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4D759FF9-E010-4473-96D1-771528C640A3}"/>
                </a:ext>
              </a:extLst>
            </p:cNvPr>
            <p:cNvGrpSpPr/>
            <p:nvPr/>
          </p:nvGrpSpPr>
          <p:grpSpPr>
            <a:xfrm>
              <a:off x="500754" y="2533466"/>
              <a:ext cx="5974779" cy="1446020"/>
              <a:chOff x="500754" y="2533466"/>
              <a:chExt cx="5974779" cy="1446020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9B5EE30F-4FD7-C53F-03BA-CC846E2474F1}"/>
                  </a:ext>
                </a:extLst>
              </p:cNvPr>
              <p:cNvGrpSpPr/>
              <p:nvPr/>
            </p:nvGrpSpPr>
            <p:grpSpPr>
              <a:xfrm>
                <a:off x="500754" y="2533466"/>
                <a:ext cx="5974779" cy="1068700"/>
                <a:chOff x="500754" y="2533466"/>
                <a:chExt cx="5974779" cy="1068700"/>
              </a:xfrm>
            </p:grpSpPr>
            <p:pic>
              <p:nvPicPr>
                <p:cNvPr id="4" name="图片 3" descr="背景图案&#10;&#10;描述已自动生成">
                  <a:extLst>
                    <a:ext uri="{FF2B5EF4-FFF2-40B4-BE49-F238E27FC236}">
                      <a16:creationId xmlns:a16="http://schemas.microsoft.com/office/drawing/2014/main" id="{B6164293-960D-00CF-00CC-EE375A1C5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754" y="2536944"/>
                  <a:ext cx="1061743" cy="1061743"/>
                </a:xfrm>
                <a:prstGeom prst="rect">
                  <a:avLst/>
                </a:prstGeom>
              </p:spPr>
            </p:pic>
            <p:pic>
              <p:nvPicPr>
                <p:cNvPr id="8" name="图片 7" descr="雪地上&#10;&#10;描述已自动生成">
                  <a:extLst>
                    <a:ext uri="{FF2B5EF4-FFF2-40B4-BE49-F238E27FC236}">
                      <a16:creationId xmlns:a16="http://schemas.microsoft.com/office/drawing/2014/main" id="{54B502B4-14D0-9316-FD60-223DB2FDD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9706" y="2536944"/>
                  <a:ext cx="1061743" cy="1061743"/>
                </a:xfrm>
                <a:prstGeom prst="rect">
                  <a:avLst/>
                </a:prstGeom>
              </p:spPr>
            </p:pic>
            <p:pic>
              <p:nvPicPr>
                <p:cNvPr id="10" name="图片 9" descr="雪地上&#10;&#10;描述已自动生成">
                  <a:extLst>
                    <a:ext uri="{FF2B5EF4-FFF2-40B4-BE49-F238E27FC236}">
                      <a16:creationId xmlns:a16="http://schemas.microsoft.com/office/drawing/2014/main" id="{A65D15C9-2BDA-BBFB-C571-0B2915760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5861" y="2533466"/>
                  <a:ext cx="1068700" cy="1068700"/>
                </a:xfrm>
                <a:prstGeom prst="rect">
                  <a:avLst/>
                </a:prstGeom>
              </p:spPr>
            </p:pic>
            <p:pic>
              <p:nvPicPr>
                <p:cNvPr id="12" name="图片 11" descr="雪地上&#10;&#10;描述已自动生成">
                  <a:extLst>
                    <a:ext uri="{FF2B5EF4-FFF2-40B4-BE49-F238E27FC236}">
                      <a16:creationId xmlns:a16="http://schemas.microsoft.com/office/drawing/2014/main" id="{94678267-30B4-6192-5CDB-E3BB331BB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7346" y="2536944"/>
                  <a:ext cx="1061743" cy="1061743"/>
                </a:xfrm>
                <a:prstGeom prst="rect">
                  <a:avLst/>
                </a:prstGeom>
              </p:spPr>
            </p:pic>
            <p:pic>
              <p:nvPicPr>
                <p:cNvPr id="14" name="图片 13" descr="雪地上&#10;&#10;中度可信度描述已自动生成">
                  <a:extLst>
                    <a:ext uri="{FF2B5EF4-FFF2-40B4-BE49-F238E27FC236}">
                      <a16:creationId xmlns:a16="http://schemas.microsoft.com/office/drawing/2014/main" id="{05AFB5B6-A9AF-8A7D-E092-6FB04440E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833" y="2533466"/>
                  <a:ext cx="1068700" cy="1068700"/>
                </a:xfrm>
                <a:prstGeom prst="rect">
                  <a:avLst/>
                </a:prstGeom>
              </p:spPr>
            </p:pic>
          </p:grp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AF5AEA5-117F-BA5C-F3BB-50F0F9A8AA0F}"/>
                  </a:ext>
                </a:extLst>
              </p:cNvPr>
              <p:cNvSpPr txBox="1"/>
              <p:nvPr/>
            </p:nvSpPr>
            <p:spPr>
              <a:xfrm>
                <a:off x="812800" y="3610154"/>
                <a:ext cx="5644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0°                10°               20°               30°              40°</a:t>
                </a:r>
                <a:endParaRPr lang="zh-CN" altLang="en-US" dirty="0"/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D17DA65E-F29D-ED89-8867-D3DCD13E1829}"/>
                </a:ext>
              </a:extLst>
            </p:cNvPr>
            <p:cNvGrpSpPr/>
            <p:nvPr/>
          </p:nvGrpSpPr>
          <p:grpSpPr>
            <a:xfrm>
              <a:off x="500754" y="4015701"/>
              <a:ext cx="5974780" cy="1438033"/>
              <a:chOff x="500754" y="4015701"/>
              <a:chExt cx="5974780" cy="1438033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A200C0AD-302B-099D-6C6B-75421B66C8E6}"/>
                  </a:ext>
                </a:extLst>
              </p:cNvPr>
              <p:cNvGrpSpPr/>
              <p:nvPr/>
            </p:nvGrpSpPr>
            <p:grpSpPr>
              <a:xfrm>
                <a:off x="500754" y="4015701"/>
                <a:ext cx="5974780" cy="1080342"/>
                <a:chOff x="500754" y="4015701"/>
                <a:chExt cx="5974780" cy="1080342"/>
              </a:xfrm>
            </p:grpSpPr>
            <p:pic>
              <p:nvPicPr>
                <p:cNvPr id="37" name="图片 36" descr="雪地上&#10;&#10;描述已自动生成">
                  <a:extLst>
                    <a:ext uri="{FF2B5EF4-FFF2-40B4-BE49-F238E27FC236}">
                      <a16:creationId xmlns:a16="http://schemas.microsoft.com/office/drawing/2014/main" id="{D4999F44-6CC4-C562-7D23-2D5C11613B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754" y="4015702"/>
                  <a:ext cx="1057542" cy="1080341"/>
                </a:xfrm>
                <a:prstGeom prst="rect">
                  <a:avLst/>
                </a:prstGeom>
              </p:spPr>
            </p:pic>
            <p:pic>
              <p:nvPicPr>
                <p:cNvPr id="39" name="图片 38" descr="雪地上&#10;&#10;描述已自动生成">
                  <a:extLst>
                    <a:ext uri="{FF2B5EF4-FFF2-40B4-BE49-F238E27FC236}">
                      <a16:creationId xmlns:a16="http://schemas.microsoft.com/office/drawing/2014/main" id="{48ACA29A-E8B6-0329-4D09-0025A42EA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505" y="4015702"/>
                  <a:ext cx="1061743" cy="1080341"/>
                </a:xfrm>
                <a:prstGeom prst="rect">
                  <a:avLst/>
                </a:prstGeom>
              </p:spPr>
            </p:pic>
            <p:pic>
              <p:nvPicPr>
                <p:cNvPr id="41" name="图片 40" descr="雪地上&#10;&#10;描述已自动生成">
                  <a:extLst>
                    <a:ext uri="{FF2B5EF4-FFF2-40B4-BE49-F238E27FC236}">
                      <a16:creationId xmlns:a16="http://schemas.microsoft.com/office/drawing/2014/main" id="{AA9C82C9-E482-9FAF-C2BB-7CB5B6DD4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4458" y="4015702"/>
                  <a:ext cx="1070104" cy="1068701"/>
                </a:xfrm>
                <a:prstGeom prst="rect">
                  <a:avLst/>
                </a:prstGeom>
              </p:spPr>
            </p:pic>
            <p:pic>
              <p:nvPicPr>
                <p:cNvPr id="43" name="图片 42" descr="雪地上&#10;&#10;描述已自动生成">
                  <a:extLst>
                    <a:ext uri="{FF2B5EF4-FFF2-40B4-BE49-F238E27FC236}">
                      <a16:creationId xmlns:a16="http://schemas.microsoft.com/office/drawing/2014/main" id="{0708C465-11FB-7D0D-90B6-C68F10DEA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772" y="4015702"/>
                  <a:ext cx="1057317" cy="1068700"/>
                </a:xfrm>
                <a:prstGeom prst="rect">
                  <a:avLst/>
                </a:prstGeom>
              </p:spPr>
            </p:pic>
            <p:pic>
              <p:nvPicPr>
                <p:cNvPr id="45" name="图片 44" descr="雪地上&#10;&#10;描述已自动生成">
                  <a:extLst>
                    <a:ext uri="{FF2B5EF4-FFF2-40B4-BE49-F238E27FC236}">
                      <a16:creationId xmlns:a16="http://schemas.microsoft.com/office/drawing/2014/main" id="{311EADA0-141A-6709-CD56-FCC6A7DA0A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834" y="4015701"/>
                  <a:ext cx="1068700" cy="1068701"/>
                </a:xfrm>
                <a:prstGeom prst="rect">
                  <a:avLst/>
                </a:prstGeom>
              </p:spPr>
            </p:pic>
          </p:grp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1EDBBA4-BF65-C251-3DD2-AA4CB2E607CE}"/>
                  </a:ext>
                </a:extLst>
              </p:cNvPr>
              <p:cNvSpPr txBox="1"/>
              <p:nvPr/>
            </p:nvSpPr>
            <p:spPr>
              <a:xfrm>
                <a:off x="812800" y="5084402"/>
                <a:ext cx="5532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50°               60°               70°              80°               90°</a:t>
                </a:r>
                <a:endParaRPr lang="zh-CN" altLang="en-US" dirty="0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C4A2587B-FB72-512F-A0B0-E1A6A242CC1A}"/>
                </a:ext>
              </a:extLst>
            </p:cNvPr>
            <p:cNvGrpSpPr/>
            <p:nvPr/>
          </p:nvGrpSpPr>
          <p:grpSpPr>
            <a:xfrm>
              <a:off x="500754" y="5488309"/>
              <a:ext cx="5974779" cy="1403457"/>
              <a:chOff x="500754" y="5488309"/>
              <a:chExt cx="5974779" cy="1403457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B80DA2BC-80C2-A499-3ACF-B4A9EDF505A1}"/>
                  </a:ext>
                </a:extLst>
              </p:cNvPr>
              <p:cNvGrpSpPr/>
              <p:nvPr/>
            </p:nvGrpSpPr>
            <p:grpSpPr>
              <a:xfrm>
                <a:off x="500754" y="5488309"/>
                <a:ext cx="5974779" cy="1098111"/>
                <a:chOff x="500754" y="5488309"/>
                <a:chExt cx="5974779" cy="1098111"/>
              </a:xfrm>
            </p:grpSpPr>
            <p:pic>
              <p:nvPicPr>
                <p:cNvPr id="47" name="图片 46" descr="雪地里&#10;&#10;中度可信度描述已自动生成">
                  <a:extLst>
                    <a:ext uri="{FF2B5EF4-FFF2-40B4-BE49-F238E27FC236}">
                      <a16:creationId xmlns:a16="http://schemas.microsoft.com/office/drawing/2014/main" id="{704D03BD-4422-285F-2A34-CF3FD91E2D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754" y="5488309"/>
                  <a:ext cx="1061743" cy="1087417"/>
                </a:xfrm>
                <a:prstGeom prst="rect">
                  <a:avLst/>
                </a:prstGeom>
              </p:spPr>
            </p:pic>
            <p:pic>
              <p:nvPicPr>
                <p:cNvPr id="49" name="图片 48" descr="图片包含 户外, 雪, 覆盖, 云&#10;&#10;描述已自动生成">
                  <a:extLst>
                    <a:ext uri="{FF2B5EF4-FFF2-40B4-BE49-F238E27FC236}">
                      <a16:creationId xmlns:a16="http://schemas.microsoft.com/office/drawing/2014/main" id="{527D4911-1227-A2E9-E758-92CC905E9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3602" y="5491927"/>
                  <a:ext cx="1061743" cy="1094493"/>
                </a:xfrm>
                <a:prstGeom prst="rect">
                  <a:avLst/>
                </a:prstGeom>
              </p:spPr>
            </p:pic>
            <p:pic>
              <p:nvPicPr>
                <p:cNvPr id="51" name="图片 50" descr="雪地上&#10;&#10;描述已自动生成">
                  <a:extLst>
                    <a:ext uri="{FF2B5EF4-FFF2-40B4-BE49-F238E27FC236}">
                      <a16:creationId xmlns:a16="http://schemas.microsoft.com/office/drawing/2014/main" id="{3297FF61-BE53-BB8D-AC32-4E9C3A5F09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4459" y="5488309"/>
                  <a:ext cx="1068700" cy="1094493"/>
                </a:xfrm>
                <a:prstGeom prst="rect">
                  <a:avLst/>
                </a:prstGeom>
              </p:spPr>
            </p:pic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6F922B52-EB95-1825-BFE7-BD29C814BCFA}"/>
                    </a:ext>
                  </a:extLst>
                </p:cNvPr>
                <p:cNvSpPr txBox="1"/>
                <p:nvPr/>
              </p:nvSpPr>
              <p:spPr>
                <a:xfrm>
                  <a:off x="4372594" y="5570352"/>
                  <a:ext cx="68480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5400" b="1" dirty="0"/>
                    <a:t>···</a:t>
                  </a:r>
                  <a:endParaRPr lang="zh-CN" altLang="en-US" sz="5400" b="1" dirty="0"/>
                </a:p>
              </p:txBody>
            </p:sp>
            <p:pic>
              <p:nvPicPr>
                <p:cNvPr id="66" name="图片 65" descr="雪地上&#10;&#10;描述已自动生成">
                  <a:extLst>
                    <a:ext uri="{FF2B5EF4-FFF2-40B4-BE49-F238E27FC236}">
                      <a16:creationId xmlns:a16="http://schemas.microsoft.com/office/drawing/2014/main" id="{07FBF007-0554-78A4-6876-5CEBB802A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6833" y="5488309"/>
                  <a:ext cx="1068700" cy="1087416"/>
                </a:xfrm>
                <a:prstGeom prst="rect">
                  <a:avLst/>
                </a:prstGeom>
              </p:spPr>
            </p:pic>
          </p:grp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6E74464-0DD2-68EF-8D16-223FA1F8EEE9}"/>
                  </a:ext>
                </a:extLst>
              </p:cNvPr>
              <p:cNvSpPr txBox="1"/>
              <p:nvPr/>
            </p:nvSpPr>
            <p:spPr>
              <a:xfrm>
                <a:off x="757985" y="6522434"/>
                <a:ext cx="5654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100°            110°             120°              ···                350°</a:t>
                </a:r>
                <a:endParaRPr lang="zh-CN" altLang="en-US" dirty="0"/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CE107EF2-DD23-910E-8565-26C7FFE9FBB9}"/>
              </a:ext>
            </a:extLst>
          </p:cNvPr>
          <p:cNvGrpSpPr/>
          <p:nvPr/>
        </p:nvGrpSpPr>
        <p:grpSpPr>
          <a:xfrm>
            <a:off x="8725532" y="4868494"/>
            <a:ext cx="2997140" cy="1881460"/>
            <a:chOff x="2351365" y="4055367"/>
            <a:chExt cx="2997140" cy="1881460"/>
          </a:xfrm>
        </p:grpSpPr>
        <p:pic>
          <p:nvPicPr>
            <p:cNvPr id="76" name="图片 75" descr="雪地上&#10;&#10;描述已自动生成">
              <a:extLst>
                <a:ext uri="{FF2B5EF4-FFF2-40B4-BE49-F238E27FC236}">
                  <a16:creationId xmlns:a16="http://schemas.microsoft.com/office/drawing/2014/main" id="{F7B6AEE5-A492-B105-3B63-756CF58F6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0498" y="4435479"/>
              <a:ext cx="1061743" cy="1080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7" name="图片 76" descr="雪地上&#10;&#10;描述已自动生成">
              <a:extLst>
                <a:ext uri="{FF2B5EF4-FFF2-40B4-BE49-F238E27FC236}">
                  <a16:creationId xmlns:a16="http://schemas.microsoft.com/office/drawing/2014/main" id="{508C2B20-23F4-DFE0-5043-BF238906C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012" y="4383804"/>
              <a:ext cx="1057542" cy="1080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8" name="图片 77" descr="雪地上&#10;&#10;中度可信度描述已自动生成">
              <a:extLst>
                <a:ext uri="{FF2B5EF4-FFF2-40B4-BE49-F238E27FC236}">
                  <a16:creationId xmlns:a16="http://schemas.microsoft.com/office/drawing/2014/main" id="{CD4EDFCB-A13A-32F4-F668-3CCC39507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939" y="4332129"/>
              <a:ext cx="1068700" cy="1068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图片 78" descr="雪地上&#10;&#10;描述已自动生成">
              <a:extLst>
                <a:ext uri="{FF2B5EF4-FFF2-40B4-BE49-F238E27FC236}">
                  <a16:creationId xmlns:a16="http://schemas.microsoft.com/office/drawing/2014/main" id="{CD0A7541-5A15-F265-43C4-856213F0F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024" y="4281825"/>
              <a:ext cx="1061743" cy="10617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0" name="图片 79" descr="雪地上&#10;&#10;描述已自动生成">
              <a:extLst>
                <a:ext uri="{FF2B5EF4-FFF2-40B4-BE49-F238E27FC236}">
                  <a16:creationId xmlns:a16="http://schemas.microsoft.com/office/drawing/2014/main" id="{7CBA4A95-81E7-941D-D964-BFC8EF5F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152" y="4190627"/>
              <a:ext cx="1068700" cy="1068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1" name="图片 80" descr="雪地上&#10;&#10;描述已自动生成">
              <a:extLst>
                <a:ext uri="{FF2B5EF4-FFF2-40B4-BE49-F238E27FC236}">
                  <a16:creationId xmlns:a16="http://schemas.microsoft.com/office/drawing/2014/main" id="{974AA66E-B965-7C25-9C3F-20A236BDB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237" y="4114925"/>
              <a:ext cx="1061743" cy="10617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2" name="图片 81" descr="背景图案&#10;&#10;描述已自动生成">
              <a:extLst>
                <a:ext uri="{FF2B5EF4-FFF2-40B4-BE49-F238E27FC236}">
                  <a16:creationId xmlns:a16="http://schemas.microsoft.com/office/drawing/2014/main" id="{9CB2493A-FD51-B3FC-870E-767B89618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65" y="4055367"/>
              <a:ext cx="1061743" cy="10617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CCEF6D80-AE08-0F51-3D0A-F0F133A33D03}"/>
                </a:ext>
              </a:extLst>
            </p:cNvPr>
            <p:cNvSpPr txBox="1"/>
            <p:nvPr/>
          </p:nvSpPr>
          <p:spPr>
            <a:xfrm>
              <a:off x="3876627" y="4600808"/>
              <a:ext cx="1471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36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张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每张旋转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693F8233-051F-E479-861B-E0FB9088460B}"/>
                </a:ext>
              </a:extLst>
            </p:cNvPr>
            <p:cNvSpPr txBox="1"/>
            <p:nvPr/>
          </p:nvSpPr>
          <p:spPr>
            <a:xfrm>
              <a:off x="2386026" y="5567495"/>
              <a:ext cx="14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Kernel Bank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箭头: 右 84">
            <a:extLst>
              <a:ext uri="{FF2B5EF4-FFF2-40B4-BE49-F238E27FC236}">
                <a16:creationId xmlns:a16="http://schemas.microsoft.com/office/drawing/2014/main" id="{7C8A4FCD-69E2-27F4-E617-D9E3BCFE2325}"/>
              </a:ext>
            </a:extLst>
          </p:cNvPr>
          <p:cNvSpPr/>
          <p:nvPr/>
        </p:nvSpPr>
        <p:spPr>
          <a:xfrm>
            <a:off x="6999970" y="5351920"/>
            <a:ext cx="1218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5844AF9-B601-8F7E-35A4-33CBFF7EC7E4}"/>
              </a:ext>
            </a:extLst>
          </p:cNvPr>
          <p:cNvSpPr txBox="1"/>
          <p:nvPr/>
        </p:nvSpPr>
        <p:spPr>
          <a:xfrm>
            <a:off x="7233727" y="51074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组合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1DB5E202-6D4F-A80A-178D-DB65AD4D45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20398" y="2245161"/>
            <a:ext cx="2538616" cy="2302977"/>
          </a:xfrm>
          <a:prstGeom prst="rect">
            <a:avLst/>
          </a:prstGeom>
        </p:spPr>
      </p:pic>
      <p:sp>
        <p:nvSpPr>
          <p:cNvPr id="89" name="箭头: 右 88">
            <a:extLst>
              <a:ext uri="{FF2B5EF4-FFF2-40B4-BE49-F238E27FC236}">
                <a16:creationId xmlns:a16="http://schemas.microsoft.com/office/drawing/2014/main" id="{DA2B2A31-3F6A-795B-CE1E-C638FE30D472}"/>
              </a:ext>
            </a:extLst>
          </p:cNvPr>
          <p:cNvSpPr/>
          <p:nvPr/>
        </p:nvSpPr>
        <p:spPr>
          <a:xfrm rot="10800000">
            <a:off x="7004205" y="3244334"/>
            <a:ext cx="12180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7A22A54-254E-CD1E-9A87-0D2019AC86A8}"/>
              </a:ext>
            </a:extLst>
          </p:cNvPr>
          <p:cNvSpPr txBox="1"/>
          <p:nvPr/>
        </p:nvSpPr>
        <p:spPr>
          <a:xfrm>
            <a:off x="6798498" y="291830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按规则旋转截取</a:t>
            </a:r>
          </a:p>
        </p:txBody>
      </p:sp>
    </p:spTree>
    <p:extLst>
      <p:ext uri="{BB962C8B-B14F-4D97-AF65-F5344CB8AC3E}">
        <p14:creationId xmlns:p14="http://schemas.microsoft.com/office/powerpoint/2010/main" val="2244263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"/>
          <p:cNvSpPr txBox="1"/>
          <p:nvPr/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C1B751A3-1F08-B025-3F08-40631401E237}"/>
              </a:ext>
            </a:extLst>
          </p:cNvPr>
          <p:cNvSpPr txBox="1"/>
          <p:nvPr/>
        </p:nvSpPr>
        <p:spPr>
          <a:xfrm>
            <a:off x="681558" y="1108968"/>
            <a:ext cx="5259625" cy="957942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预实验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原始图片直接计算像素互相关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72F1E73-5B3C-A1C0-29C3-648B890DE5A8}"/>
              </a:ext>
            </a:extLst>
          </p:cNvPr>
          <p:cNvGrpSpPr/>
          <p:nvPr/>
        </p:nvGrpSpPr>
        <p:grpSpPr>
          <a:xfrm>
            <a:off x="253699" y="1528840"/>
            <a:ext cx="11666512" cy="5282291"/>
            <a:chOff x="253699" y="1528840"/>
            <a:chExt cx="11666512" cy="5282291"/>
          </a:xfrm>
        </p:grpSpPr>
        <p:sp>
          <p:nvSpPr>
            <p:cNvPr id="38" name="箭头: 圆角右 37">
              <a:extLst>
                <a:ext uri="{FF2B5EF4-FFF2-40B4-BE49-F238E27FC236}">
                  <a16:creationId xmlns:a16="http://schemas.microsoft.com/office/drawing/2014/main" id="{37F398BB-5C2F-79A3-D604-F8BEE59DDF87}"/>
                </a:ext>
              </a:extLst>
            </p:cNvPr>
            <p:cNvSpPr/>
            <p:nvPr/>
          </p:nvSpPr>
          <p:spPr>
            <a:xfrm rot="16200000" flipV="1">
              <a:off x="3604255" y="4539395"/>
              <a:ext cx="1497364" cy="951375"/>
            </a:xfrm>
            <a:prstGeom prst="bentArrow">
              <a:avLst>
                <a:gd name="adj1" fmla="val 34993"/>
                <a:gd name="adj2" fmla="val 29988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3701430-FE14-26FB-23BD-E8949A10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1509" y="1662391"/>
              <a:ext cx="6098702" cy="4180560"/>
            </a:xfrm>
            <a:prstGeom prst="rect">
              <a:avLst/>
            </a:prstGeom>
          </p:spPr>
        </p:pic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DB8AEA1-226D-F666-2292-4DDD7B6E5E3A}"/>
                </a:ext>
              </a:extLst>
            </p:cNvPr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3">
              <a:extLst>
                <a:ext uri="{FF2B5EF4-FFF2-40B4-BE49-F238E27FC236}">
                  <a16:creationId xmlns:a16="http://schemas.microsoft.com/office/drawing/2014/main" id="{69177BF8-7E2C-FD52-07EE-2D674AB0A160}"/>
                </a:ext>
              </a:extLst>
            </p:cNvPr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3">
              <a:extLst>
                <a:ext uri="{FF2B5EF4-FFF2-40B4-BE49-F238E27FC236}">
                  <a16:creationId xmlns:a16="http://schemas.microsoft.com/office/drawing/2014/main" id="{9853CBFE-7E6F-C318-D463-A4D3E460AD0A}"/>
                </a:ext>
              </a:extLst>
            </p:cNvPr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7F6A768-56B6-AC0C-2D48-1B6AA78BA12A}"/>
                </a:ext>
              </a:extLst>
            </p:cNvPr>
            <p:cNvGrpSpPr/>
            <p:nvPr/>
          </p:nvGrpSpPr>
          <p:grpSpPr>
            <a:xfrm>
              <a:off x="1327182" y="1589379"/>
              <a:ext cx="2997140" cy="1881460"/>
              <a:chOff x="2351365" y="4055367"/>
              <a:chExt cx="2997140" cy="1881460"/>
            </a:xfrm>
          </p:grpSpPr>
          <p:pic>
            <p:nvPicPr>
              <p:cNvPr id="4" name="图片 3" descr="雪地上&#10;&#10;描述已自动生成">
                <a:extLst>
                  <a:ext uri="{FF2B5EF4-FFF2-40B4-BE49-F238E27FC236}">
                    <a16:creationId xmlns:a16="http://schemas.microsoft.com/office/drawing/2014/main" id="{134D2ED2-68F8-CBDA-EDCE-54DE68D80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0498" y="4435479"/>
                <a:ext cx="1061743" cy="10803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图片 5" descr="雪地上&#10;&#10;描述已自动生成">
                <a:extLst>
                  <a:ext uri="{FF2B5EF4-FFF2-40B4-BE49-F238E27FC236}">
                    <a16:creationId xmlns:a16="http://schemas.microsoft.com/office/drawing/2014/main" id="{D931D9B0-D3AB-7C80-A8E2-C44980BB2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012" y="4383804"/>
                <a:ext cx="1057542" cy="10803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图片 6" descr="雪地上&#10;&#10;中度可信度描述已自动生成">
                <a:extLst>
                  <a:ext uri="{FF2B5EF4-FFF2-40B4-BE49-F238E27FC236}">
                    <a16:creationId xmlns:a16="http://schemas.microsoft.com/office/drawing/2014/main" id="{AF9C0025-01FD-C03B-ECA0-7EB8D78A8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2939" y="4332129"/>
                <a:ext cx="1068700" cy="10687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图片 7" descr="雪地上&#10;&#10;描述已自动生成">
                <a:extLst>
                  <a:ext uri="{FF2B5EF4-FFF2-40B4-BE49-F238E27FC236}">
                    <a16:creationId xmlns:a16="http://schemas.microsoft.com/office/drawing/2014/main" id="{A1426300-9D55-333F-3182-88C829917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1024" y="4281825"/>
                <a:ext cx="1061743" cy="10617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图片 8" descr="雪地上&#10;&#10;描述已自动生成">
                <a:extLst>
                  <a:ext uri="{FF2B5EF4-FFF2-40B4-BE49-F238E27FC236}">
                    <a16:creationId xmlns:a16="http://schemas.microsoft.com/office/drawing/2014/main" id="{9B6CDDCD-156C-E5C8-1C5D-9B0E2E033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2152" y="4190627"/>
                <a:ext cx="1068700" cy="10687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图片 9" descr="雪地上&#10;&#10;描述已自动生成">
                <a:extLst>
                  <a:ext uri="{FF2B5EF4-FFF2-40B4-BE49-F238E27FC236}">
                    <a16:creationId xmlns:a16="http://schemas.microsoft.com/office/drawing/2014/main" id="{EDF72199-7930-EF8C-7852-D7CFD7DFF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0237" y="4114925"/>
                <a:ext cx="1061743" cy="10617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图片 10" descr="背景图案&#10;&#10;描述已自动生成">
                <a:extLst>
                  <a:ext uri="{FF2B5EF4-FFF2-40B4-BE49-F238E27FC236}">
                    <a16:creationId xmlns:a16="http://schemas.microsoft.com/office/drawing/2014/main" id="{1E1F91A1-4F0F-C165-E15C-A2D40E442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1365" y="4055367"/>
                <a:ext cx="1061743" cy="10617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1E25E2A-4EE6-A04F-AC3C-A09F08FAF9AE}"/>
                  </a:ext>
                </a:extLst>
              </p:cNvPr>
              <p:cNvSpPr txBox="1"/>
              <p:nvPr/>
            </p:nvSpPr>
            <p:spPr>
              <a:xfrm>
                <a:off x="3876627" y="4600808"/>
                <a:ext cx="14718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36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每张旋转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10°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C88C5E-6061-E544-1A7B-458669A8A4CC}"/>
                  </a:ext>
                </a:extLst>
              </p:cNvPr>
              <p:cNvSpPr txBox="1"/>
              <p:nvPr/>
            </p:nvSpPr>
            <p:spPr>
              <a:xfrm>
                <a:off x="2386026" y="5567495"/>
                <a:ext cx="1490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Kernel Bank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E49104C-92B1-EFEA-0F35-6145A52D2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699" y="3752671"/>
              <a:ext cx="4066974" cy="2711316"/>
            </a:xfrm>
            <a:prstGeom prst="rect">
              <a:avLst/>
            </a:prstGeom>
          </p:spPr>
        </p:pic>
        <p:sp>
          <p:nvSpPr>
            <p:cNvPr id="37" name="箭头: 圆角右 36">
              <a:extLst>
                <a:ext uri="{FF2B5EF4-FFF2-40B4-BE49-F238E27FC236}">
                  <a16:creationId xmlns:a16="http://schemas.microsoft.com/office/drawing/2014/main" id="{160666E4-3B31-652C-BFCD-3A0F4960DFC7}"/>
                </a:ext>
              </a:extLst>
            </p:cNvPr>
            <p:cNvSpPr/>
            <p:nvPr/>
          </p:nvSpPr>
          <p:spPr>
            <a:xfrm rot="5400000">
              <a:off x="3416371" y="1892140"/>
              <a:ext cx="1497365" cy="1322927"/>
            </a:xfrm>
            <a:prstGeom prst="bentArrow">
              <a:avLst>
                <a:gd name="adj1" fmla="val 18856"/>
                <a:gd name="adj2" fmla="val 22813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B492A30-0A2A-16B0-B640-30842C0809ED}"/>
                </a:ext>
              </a:extLst>
            </p:cNvPr>
            <p:cNvSpPr txBox="1"/>
            <p:nvPr/>
          </p:nvSpPr>
          <p:spPr>
            <a:xfrm>
              <a:off x="829087" y="3412019"/>
              <a:ext cx="63255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Normxcorr2</a:t>
              </a: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zh-CN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Each_Kernel,Test</a:t>
              </a: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zh-CN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Img</a:t>
              </a: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</a:t>
              </a:r>
              <a:endParaRPr lang="en-US" altLang="zh-CN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D9AD7044-0366-0845-519A-D897FFF8C178}"/>
                </a:ext>
              </a:extLst>
            </p:cNvPr>
            <p:cNvSpPr/>
            <p:nvPr/>
          </p:nvSpPr>
          <p:spPr>
            <a:xfrm>
              <a:off x="5340691" y="3196505"/>
              <a:ext cx="437047" cy="8057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1848DDB-310B-5826-29A4-28ECBC02667C}"/>
                </a:ext>
              </a:extLst>
            </p:cNvPr>
            <p:cNvSpPr txBox="1"/>
            <p:nvPr/>
          </p:nvSpPr>
          <p:spPr>
            <a:xfrm>
              <a:off x="1625752" y="6441799"/>
              <a:ext cx="158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Test </a:t>
              </a:r>
              <a:r>
                <a:rPr lang="en-US" altLang="zh-CN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Img</a:t>
              </a:r>
              <a:endParaRPr lang="zh-CN" altLang="en-US" b="1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DA628D1-2A8F-142B-7FE6-296F7A08D0A5}"/>
                </a:ext>
              </a:extLst>
            </p:cNvPr>
            <p:cNvSpPr txBox="1"/>
            <p:nvPr/>
          </p:nvSpPr>
          <p:spPr>
            <a:xfrm>
              <a:off x="6131969" y="6115150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即便污渍相同方向，互相关极值也不明显，无法区分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30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"/>
          <p:cNvSpPr txBox="1"/>
          <p:nvPr/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3">
            <a:extLst>
              <a:ext uri="{FF2B5EF4-FFF2-40B4-BE49-F238E27FC236}">
                <a16:creationId xmlns:a16="http://schemas.microsoft.com/office/drawing/2014/main" id="{0352E74F-98CD-F5F4-DD69-5D7E755CDBCF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3">
            <a:extLst>
              <a:ext uri="{FF2B5EF4-FFF2-40B4-BE49-F238E27FC236}">
                <a16:creationId xmlns:a16="http://schemas.microsoft.com/office/drawing/2014/main" id="{1E65FB9C-93C2-33C9-A629-B44639355E86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8477E19-7EE0-F31C-A448-7D204C58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10" y="2389812"/>
            <a:ext cx="4895181" cy="40316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07F419-0B0C-4616-58BC-AEA35526E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911" y="2389913"/>
            <a:ext cx="4975654" cy="40316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06B88C5-20AC-CFBF-0BD3-0D90EDDD9167}"/>
              </a:ext>
            </a:extLst>
          </p:cNvPr>
          <p:cNvSpPr txBox="1"/>
          <p:nvPr/>
        </p:nvSpPr>
        <p:spPr>
          <a:xfrm>
            <a:off x="373910" y="1116518"/>
            <a:ext cx="632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Gamma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DDA798-B569-6291-067E-89EDC2BA7A84}"/>
              </a:ext>
            </a:extLst>
          </p:cNvPr>
          <p:cNvSpPr txBox="1"/>
          <p:nvPr/>
        </p:nvSpPr>
        <p:spPr>
          <a:xfrm>
            <a:off x="6599649" y="1605543"/>
            <a:ext cx="6322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效果：当</a:t>
            </a:r>
            <a:r>
              <a:rPr lang="el-GR" altLang="zh-CN" b="0" i="0" dirty="0">
                <a:solidFill>
                  <a:srgbClr val="4F4F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&gt;1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时，图片整体会变暗。</a:t>
            </a:r>
            <a:endParaRPr lang="en-US" altLang="zh-CN" b="0" i="0" dirty="0">
              <a:solidFill>
                <a:srgbClr val="4F4F4F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在高灰度值区域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皇冠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动态范围变大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对比度增强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。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81FB38D8-2435-CBF7-E3D9-E3F772E71B02}"/>
              </a:ext>
            </a:extLst>
          </p:cNvPr>
          <p:cNvSpPr/>
          <p:nvPr/>
        </p:nvSpPr>
        <p:spPr>
          <a:xfrm>
            <a:off x="5318915" y="3997029"/>
            <a:ext cx="1604829" cy="99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A8A63F-E7C2-8A33-6B1E-E882BF34BDC2}"/>
              </a:ext>
            </a:extLst>
          </p:cNvPr>
          <p:cNvSpPr txBox="1"/>
          <p:nvPr/>
        </p:nvSpPr>
        <p:spPr>
          <a:xfrm>
            <a:off x="5705363" y="3627697"/>
            <a:ext cx="617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b="0" i="0" dirty="0">
                <a:solidFill>
                  <a:srgbClr val="4F4F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=2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6DC2A2-DBEC-ADAA-1C47-0C4249CBD7C5}"/>
              </a:ext>
            </a:extLst>
          </p:cNvPr>
          <p:cNvSpPr txBox="1"/>
          <p:nvPr/>
        </p:nvSpPr>
        <p:spPr>
          <a:xfrm>
            <a:off x="3707894" y="1605106"/>
            <a:ext cx="2737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目的：调节图像对比度，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减少光照对图像的影响。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144DAB-377C-50DE-CE8A-856A0698EE0E}"/>
              </a:ext>
            </a:extLst>
          </p:cNvPr>
          <p:cNvSpPr txBox="1"/>
          <p:nvPr/>
        </p:nvSpPr>
        <p:spPr>
          <a:xfrm>
            <a:off x="3647209" y="156808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AEEDF91-6184-1AE0-52E8-01BE979968CC}"/>
                  </a:ext>
                </a:extLst>
              </p:cNvPr>
              <p:cNvSpPr txBox="1"/>
              <p:nvPr/>
            </p:nvSpPr>
            <p:spPr>
              <a:xfrm>
                <a:off x="629360" y="1542304"/>
                <a:ext cx="231954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b="0" i="1" dirty="0">
                    <a:latin typeface="Cambria Math" panose="02040503050406030204" pitchFamily="18" charset="0"/>
                  </a:rPr>
                  <a:t>Gamma</a:t>
                </a:r>
                <a:r>
                  <a:rPr lang="zh-CN" altLang="en-US" b="0" i="1" dirty="0">
                    <a:latin typeface="Cambria Math" panose="02040503050406030204" pitchFamily="18" charset="0"/>
                  </a:rPr>
                  <a:t>变换公式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4F4F4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l-GR" altLang="zh-CN" dirty="0">
                    <a:solidFill>
                      <a:srgbClr val="4F4F4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altLang="zh-CN" dirty="0">
                    <a:solidFill>
                      <a:srgbClr val="4F4F4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图像</a:t>
                </a:r>
                <a:r>
                  <a:rPr lang="en-US" altLang="zh-CN" dirty="0"/>
                  <a:t>,</a:t>
                </a:r>
                <a:r>
                  <a:rPr lang="el-GR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表示幂指数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AEEDF91-6184-1AE0-52E8-01BE9799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0" y="1542304"/>
                <a:ext cx="2319546" cy="830997"/>
              </a:xfrm>
              <a:prstGeom prst="rect">
                <a:avLst/>
              </a:prstGeom>
              <a:blipFill>
                <a:blip r:embed="rId6"/>
                <a:stretch>
                  <a:fillRect l="-3412" t="-11029" r="-5774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4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"/>
          <p:cNvSpPr txBox="1"/>
          <p:nvPr/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3">
            <a:extLst>
              <a:ext uri="{FF2B5EF4-FFF2-40B4-BE49-F238E27FC236}">
                <a16:creationId xmlns:a16="http://schemas.microsoft.com/office/drawing/2014/main" id="{0352E74F-98CD-F5F4-DD69-5D7E755CDBCF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3">
            <a:extLst>
              <a:ext uri="{FF2B5EF4-FFF2-40B4-BE49-F238E27FC236}">
                <a16:creationId xmlns:a16="http://schemas.microsoft.com/office/drawing/2014/main" id="{1E65FB9C-93C2-33C9-A629-B44639355E86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06B88C5-20AC-CFBF-0BD3-0D90EDDD9167}"/>
              </a:ext>
            </a:extLst>
          </p:cNvPr>
          <p:cNvSpPr txBox="1"/>
          <p:nvPr/>
        </p:nvSpPr>
        <p:spPr>
          <a:xfrm>
            <a:off x="373910" y="1116518"/>
            <a:ext cx="632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(HOG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7D36B5-A5A8-E03B-2AFE-6157F4B0C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349" y="2735481"/>
            <a:ext cx="3578704" cy="26540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C1BC2F-3F14-AB98-BB24-320531A62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349" y="2735481"/>
            <a:ext cx="3578706" cy="26540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9AF595-2ADC-B8EE-A3F4-60B2322DDEBF}"/>
              </a:ext>
            </a:extLst>
          </p:cNvPr>
          <p:cNvSpPr txBox="1"/>
          <p:nvPr/>
        </p:nvSpPr>
        <p:spPr>
          <a:xfrm>
            <a:off x="8777948" y="5437898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目标区域的</a:t>
            </a:r>
            <a:r>
              <a:rPr lang="en-US" altLang="zh-CN" dirty="0"/>
              <a:t>HOG</a:t>
            </a:r>
            <a:r>
              <a:rPr lang="zh-CN" altLang="en-US" dirty="0"/>
              <a:t>特征可视化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4122C1C-1C3F-93A4-6895-B30647C02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8" y="1779348"/>
            <a:ext cx="3578704" cy="37238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2840564-FAB5-6479-21BC-096CBC2DD748}"/>
              </a:ext>
            </a:extLst>
          </p:cNvPr>
          <p:cNvSpPr txBox="1"/>
          <p:nvPr/>
        </p:nvSpPr>
        <p:spPr>
          <a:xfrm>
            <a:off x="4248443" y="5437898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en-US" altLang="zh-CN" dirty="0">
                <a:sym typeface="Wingdings" panose="05000000000000000000" pitchFamily="2" charset="2"/>
              </a:rPr>
              <a:t>:(</a:t>
            </a:r>
            <a:r>
              <a:rPr lang="en-US" altLang="zh-CN" dirty="0" err="1">
                <a:sym typeface="Wingdings" panose="05000000000000000000" pitchFamily="2" charset="2"/>
              </a:rPr>
              <a:t>width,height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F9E436-D23D-0A27-9DB4-52ED463B6B42}"/>
              </a:ext>
            </a:extLst>
          </p:cNvPr>
          <p:cNvSpPr txBox="1"/>
          <p:nvPr/>
        </p:nvSpPr>
        <p:spPr>
          <a:xfrm>
            <a:off x="9028016" y="5660055"/>
            <a:ext cx="273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HOG Feature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en-US" altLang="zh-CN" dirty="0">
                <a:sym typeface="Wingdings" panose="05000000000000000000" pitchFamily="2" charset="2"/>
              </a:rPr>
              <a:t>: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(36,width/8-1,height/8-1)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B7E65AD-A062-EB55-4E24-14343184F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6177" y="2735480"/>
            <a:ext cx="3545144" cy="2654021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F069318F-2779-C6C6-32C2-AAF886E517EE}"/>
              </a:ext>
            </a:extLst>
          </p:cNvPr>
          <p:cNvSpPr/>
          <p:nvPr/>
        </p:nvSpPr>
        <p:spPr>
          <a:xfrm>
            <a:off x="7529375" y="3843110"/>
            <a:ext cx="950972" cy="595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09B7CD2-70B9-87AE-8DF3-EB3C402BBA41}"/>
              </a:ext>
            </a:extLst>
          </p:cNvPr>
          <p:cNvSpPr txBox="1"/>
          <p:nvPr/>
        </p:nvSpPr>
        <p:spPr>
          <a:xfrm>
            <a:off x="7412443" y="357041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HOG</a:t>
            </a:r>
            <a:r>
              <a:rPr lang="zh-CN" altLang="en-US" dirty="0"/>
              <a:t>变换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EC0A3F6-A26E-6768-3F65-34D75029CDA8}"/>
              </a:ext>
            </a:extLst>
          </p:cNvPr>
          <p:cNvSpPr txBox="1"/>
          <p:nvPr/>
        </p:nvSpPr>
        <p:spPr>
          <a:xfrm>
            <a:off x="4731897" y="1706195"/>
            <a:ext cx="6331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HOG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特征将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4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×4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的像素作为一个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cell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，然后再以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2×2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cell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作为一个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block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</a:t>
            </a:r>
            <a:r>
              <a:rPr lang="zh-CN" altLang="en-US" b="1" i="0" u="sng" dirty="0">
                <a:solidFill>
                  <a:srgbClr val="4D4D4D"/>
                </a:solidFill>
                <a:effectLst/>
                <a:latin typeface="-apple-system"/>
              </a:rPr>
              <a:t>一个</a:t>
            </a:r>
            <a:r>
              <a:rPr lang="en-US" altLang="zh-CN" b="1" i="0" u="sng" dirty="0">
                <a:solidFill>
                  <a:srgbClr val="4D4D4D"/>
                </a:solidFill>
                <a:effectLst/>
                <a:latin typeface="-apple-system"/>
              </a:rPr>
              <a:t>cell</a:t>
            </a:r>
            <a:r>
              <a:rPr lang="zh-CN" altLang="en-US" b="1" i="0" u="sng" dirty="0">
                <a:solidFill>
                  <a:srgbClr val="4D4D4D"/>
                </a:solidFill>
                <a:effectLst/>
                <a:latin typeface="-apple-system"/>
              </a:rPr>
              <a:t>有一个梯度方向直方图，包含</a:t>
            </a:r>
            <a:r>
              <a:rPr lang="en-US" altLang="zh-CN" b="1" i="0" u="sng" dirty="0">
                <a:solidFill>
                  <a:srgbClr val="4D4D4D"/>
                </a:solidFill>
                <a:effectLst/>
                <a:latin typeface="-apple-system"/>
              </a:rPr>
              <a:t>9</a:t>
            </a:r>
            <a:r>
              <a:rPr lang="zh-CN" altLang="en-US" b="1" i="0" u="sng" dirty="0">
                <a:solidFill>
                  <a:srgbClr val="4D4D4D"/>
                </a:solidFill>
                <a:effectLst/>
                <a:latin typeface="-apple-system"/>
              </a:rPr>
              <a:t>个数值，一个</a:t>
            </a:r>
            <a:r>
              <a:rPr lang="en-US" altLang="zh-CN" b="1" i="0" u="sng" dirty="0">
                <a:solidFill>
                  <a:srgbClr val="4D4D4D"/>
                </a:solidFill>
                <a:effectLst/>
                <a:latin typeface="-apple-system"/>
              </a:rPr>
              <a:t>block</a:t>
            </a:r>
            <a:r>
              <a:rPr lang="zh-CN" altLang="en-US" b="1" i="0" u="sng" dirty="0">
                <a:solidFill>
                  <a:srgbClr val="4D4D4D"/>
                </a:solidFill>
                <a:effectLst/>
                <a:latin typeface="-apple-system"/>
              </a:rPr>
              <a:t>就有</a:t>
            </a:r>
            <a:r>
              <a:rPr lang="en-US" altLang="zh-CN" b="1" i="0" u="sng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1" i="0" u="sng" dirty="0">
                <a:solidFill>
                  <a:srgbClr val="4D4D4D"/>
                </a:solidFill>
                <a:effectLst/>
                <a:latin typeface="-apple-system"/>
              </a:rPr>
              <a:t>个梯度方向直方图，拼接成长度为</a:t>
            </a:r>
            <a:r>
              <a:rPr lang="en-US" altLang="zh-CN" b="1" i="0" u="sng" dirty="0">
                <a:solidFill>
                  <a:srgbClr val="4D4D4D"/>
                </a:solidFill>
                <a:effectLst/>
                <a:latin typeface="-apple-system"/>
              </a:rPr>
              <a:t>36</a:t>
            </a:r>
            <a:r>
              <a:rPr lang="zh-CN" altLang="en-US" b="1" i="0" u="sng" dirty="0">
                <a:solidFill>
                  <a:srgbClr val="4D4D4D"/>
                </a:solidFill>
                <a:effectLst/>
                <a:latin typeface="-apple-system"/>
              </a:rPr>
              <a:t>的向量</a:t>
            </a:r>
            <a:r>
              <a:rPr lang="en-US" altLang="zh-CN" b="1" i="0" u="sng" dirty="0">
                <a:solidFill>
                  <a:srgbClr val="4D4D4D"/>
                </a:solidFill>
                <a:effectLst/>
                <a:latin typeface="-apple-system"/>
              </a:rPr>
              <a:t>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98B7E7-37CF-7ECC-C850-F98BEE83C5DF}"/>
              </a:ext>
            </a:extLst>
          </p:cNvPr>
          <p:cNvSpPr txBox="1"/>
          <p:nvPr/>
        </p:nvSpPr>
        <p:spPr>
          <a:xfrm>
            <a:off x="626188" y="565519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不具有旋转和尺度等变性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ACF5F7-2D3C-A866-B36F-7878CF008AF4}"/>
              </a:ext>
            </a:extLst>
          </p:cNvPr>
          <p:cNvSpPr txBox="1"/>
          <p:nvPr/>
        </p:nvSpPr>
        <p:spPr>
          <a:xfrm>
            <a:off x="609216" y="6423687"/>
            <a:ext cx="111522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[1]</a:t>
            </a:r>
            <a:r>
              <a:rPr lang="en-US" altLang="zh-CN" sz="1100" dirty="0" err="1"/>
              <a:t>Dalal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Triggs</a:t>
            </a:r>
            <a:r>
              <a:rPr lang="en-US" altLang="zh-CN" sz="1100" dirty="0"/>
              <a:t> B. Histograms of oriented gradients for human detection[C]//2005 IEEE computer society conference on computer vision and pattern recognition (CVPR'05). </a:t>
            </a:r>
            <a:r>
              <a:rPr lang="en-US" altLang="zh-CN" sz="1100" dirty="0" err="1"/>
              <a:t>Ieee</a:t>
            </a:r>
            <a:r>
              <a:rPr lang="en-US" altLang="zh-CN" sz="1100" dirty="0"/>
              <a:t>, 2005, 1: 886-893.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3210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"/>
          <p:cNvSpPr txBox="1"/>
          <p:nvPr/>
        </p:nvSpPr>
        <p:spPr>
          <a:xfrm>
            <a:off x="50767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3">
            <a:extLst>
              <a:ext uri="{FF2B5EF4-FFF2-40B4-BE49-F238E27FC236}">
                <a16:creationId xmlns:a16="http://schemas.microsoft.com/office/drawing/2014/main" id="{0352E74F-98CD-F5F4-DD69-5D7E755CDBCF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3">
            <a:extLst>
              <a:ext uri="{FF2B5EF4-FFF2-40B4-BE49-F238E27FC236}">
                <a16:creationId xmlns:a16="http://schemas.microsoft.com/office/drawing/2014/main" id="{1E65FB9C-93C2-33C9-A629-B44639355E86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06B88C5-20AC-CFBF-0BD3-0D90EDDD9167}"/>
              </a:ext>
            </a:extLst>
          </p:cNvPr>
          <p:cNvSpPr txBox="1"/>
          <p:nvPr/>
        </p:nvSpPr>
        <p:spPr>
          <a:xfrm>
            <a:off x="373910" y="1116518"/>
            <a:ext cx="632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HOG</a:t>
            </a: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特征的旋转互相关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8430DF5-C09C-C8A2-D788-F9BA969E96C9}"/>
              </a:ext>
            </a:extLst>
          </p:cNvPr>
          <p:cNvGrpSpPr/>
          <p:nvPr/>
        </p:nvGrpSpPr>
        <p:grpSpPr>
          <a:xfrm>
            <a:off x="335294" y="1718094"/>
            <a:ext cx="10480934" cy="4809232"/>
            <a:chOff x="95065" y="1810368"/>
            <a:chExt cx="10480934" cy="4809232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ADBD8E8-661E-C915-A01C-86A2CBC88EF4}"/>
                </a:ext>
              </a:extLst>
            </p:cNvPr>
            <p:cNvSpPr txBox="1"/>
            <p:nvPr/>
          </p:nvSpPr>
          <p:spPr>
            <a:xfrm>
              <a:off x="4253131" y="5935204"/>
              <a:ext cx="63228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 HOG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78058A7-EF04-644E-4613-D55093BCB0BC}"/>
                </a:ext>
              </a:extLst>
            </p:cNvPr>
            <p:cNvGrpSpPr/>
            <p:nvPr/>
          </p:nvGrpSpPr>
          <p:grpSpPr>
            <a:xfrm>
              <a:off x="95065" y="1810368"/>
              <a:ext cx="10480934" cy="4809232"/>
              <a:chOff x="95065" y="1810368"/>
              <a:chExt cx="10480934" cy="4809232"/>
            </a:xfrm>
          </p:grpSpPr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7A0835F-4CE5-486A-D0C1-6F7ABE18BD20}"/>
                  </a:ext>
                </a:extLst>
              </p:cNvPr>
              <p:cNvSpPr txBox="1"/>
              <p:nvPr/>
            </p:nvSpPr>
            <p:spPr>
              <a:xfrm>
                <a:off x="2342091" y="3830564"/>
                <a:ext cx="68102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Normxcorr2(Each kernel HOG, Test HOG)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7C9919C-0F5D-83DE-67D6-DE113B22AD8A}"/>
                  </a:ext>
                </a:extLst>
              </p:cNvPr>
              <p:cNvSpPr txBox="1"/>
              <p:nvPr/>
            </p:nvSpPr>
            <p:spPr>
              <a:xfrm>
                <a:off x="4253131" y="3251049"/>
                <a:ext cx="6322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Each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ernel HOG</a:t>
                </a:r>
                <a:endParaRPr lang="zh-CN" altLang="en-US" dirty="0"/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6E4FFC9E-C4DC-A955-D476-920B855A4BBF}"/>
                  </a:ext>
                </a:extLst>
              </p:cNvPr>
              <p:cNvGrpSpPr/>
              <p:nvPr/>
            </p:nvGrpSpPr>
            <p:grpSpPr>
              <a:xfrm>
                <a:off x="95065" y="1810368"/>
                <a:ext cx="9729284" cy="4809232"/>
                <a:chOff x="95065" y="1810368"/>
                <a:chExt cx="9729284" cy="4809232"/>
              </a:xfrm>
            </p:grpSpPr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83CE2884-986D-820C-21A5-AFCE643A81E2}"/>
                    </a:ext>
                  </a:extLst>
                </p:cNvPr>
                <p:cNvGrpSpPr/>
                <p:nvPr/>
              </p:nvGrpSpPr>
              <p:grpSpPr>
                <a:xfrm>
                  <a:off x="2695387" y="4799139"/>
                  <a:ext cx="6322868" cy="384428"/>
                  <a:chOff x="3114791" y="4845054"/>
                  <a:chExt cx="6322868" cy="384428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B8450308-AF2C-D8E2-6978-600D40E34010}"/>
                      </a:ext>
                    </a:extLst>
                  </p:cNvPr>
                  <p:cNvSpPr txBox="1"/>
                  <p:nvPr/>
                </p:nvSpPr>
                <p:spPr>
                  <a:xfrm>
                    <a:off x="3114791" y="4845054"/>
                    <a:ext cx="6322868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HOG transform</a:t>
                    </a:r>
                    <a:endPara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6" name="箭头: 右 35">
                    <a:extLst>
                      <a:ext uri="{FF2B5EF4-FFF2-40B4-BE49-F238E27FC236}">
                        <a16:creationId xmlns:a16="http://schemas.microsoft.com/office/drawing/2014/main" id="{AF8D7886-07C5-772E-5152-2980E33FE28B}"/>
                      </a:ext>
                    </a:extLst>
                  </p:cNvPr>
                  <p:cNvSpPr/>
                  <p:nvPr/>
                </p:nvSpPr>
                <p:spPr>
                  <a:xfrm>
                    <a:off x="3214628" y="5122053"/>
                    <a:ext cx="1148114" cy="10742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id="{55CFB959-33AF-ADC6-ED1B-A1BBB0C677BE}"/>
                    </a:ext>
                  </a:extLst>
                </p:cNvPr>
                <p:cNvGrpSpPr/>
                <p:nvPr/>
              </p:nvGrpSpPr>
              <p:grpSpPr>
                <a:xfrm>
                  <a:off x="95065" y="1810368"/>
                  <a:ext cx="9729284" cy="4809232"/>
                  <a:chOff x="95065" y="1810368"/>
                  <a:chExt cx="9729284" cy="4809232"/>
                </a:xfrm>
              </p:grpSpPr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282B3E43-F6CB-775F-2766-B93BFB9BA8E3}"/>
                      </a:ext>
                    </a:extLst>
                  </p:cNvPr>
                  <p:cNvSpPr txBox="1"/>
                  <p:nvPr/>
                </p:nvSpPr>
                <p:spPr>
                  <a:xfrm>
                    <a:off x="3501481" y="2340090"/>
                    <a:ext cx="6322868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HOG transform</a:t>
                    </a:r>
                    <a:endPara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D38D3469-2E78-848B-3B55-453C79473B92}"/>
                      </a:ext>
                    </a:extLst>
                  </p:cNvPr>
                  <p:cNvGrpSpPr/>
                  <p:nvPr/>
                </p:nvGrpSpPr>
                <p:grpSpPr>
                  <a:xfrm>
                    <a:off x="95065" y="1810368"/>
                    <a:ext cx="6761363" cy="4809232"/>
                    <a:chOff x="95065" y="1810368"/>
                    <a:chExt cx="6761363" cy="4809232"/>
                  </a:xfrm>
                </p:grpSpPr>
                <p:grpSp>
                  <p:nvGrpSpPr>
                    <p:cNvPr id="14" name="组合 13">
                      <a:extLst>
                        <a:ext uri="{FF2B5EF4-FFF2-40B4-BE49-F238E27FC236}">
                          <a16:creationId xmlns:a16="http://schemas.microsoft.com/office/drawing/2014/main" id="{E8657F91-0546-BAD4-D63F-70D9128015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065" y="1810368"/>
                      <a:ext cx="3463068" cy="1881460"/>
                      <a:chOff x="593829" y="1810368"/>
                      <a:chExt cx="3463068" cy="1881460"/>
                    </a:xfrm>
                  </p:grpSpPr>
                  <p:grpSp>
                    <p:nvGrpSpPr>
                      <p:cNvPr id="9" name="组合 8">
                        <a:extLst>
                          <a:ext uri="{FF2B5EF4-FFF2-40B4-BE49-F238E27FC236}">
                            <a16:creationId xmlns:a16="http://schemas.microsoft.com/office/drawing/2014/main" id="{F3FCD03F-CDAB-49E4-1281-2C687B947C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93829" y="1810368"/>
                        <a:ext cx="3463068" cy="1881460"/>
                        <a:chOff x="593829" y="1810368"/>
                        <a:chExt cx="3463068" cy="1881460"/>
                      </a:xfrm>
                    </p:grpSpPr>
                    <p:grpSp>
                      <p:nvGrpSpPr>
                        <p:cNvPr id="2" name="组合 1">
                          <a:extLst>
                            <a:ext uri="{FF2B5EF4-FFF2-40B4-BE49-F238E27FC236}">
                              <a16:creationId xmlns:a16="http://schemas.microsoft.com/office/drawing/2014/main" id="{C8FC7B3C-D1E2-17D3-EDA8-A3C7E7DBFD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3829" y="1810368"/>
                          <a:ext cx="1525262" cy="1881460"/>
                          <a:chOff x="2351365" y="4055367"/>
                          <a:chExt cx="1525262" cy="1881460"/>
                        </a:xfrm>
                      </p:grpSpPr>
                      <p:pic>
                        <p:nvPicPr>
                          <p:cNvPr id="5" name="图片 4" descr="雪地上&#10;&#10;描述已自动生成">
                            <a:extLst>
                              <a:ext uri="{FF2B5EF4-FFF2-40B4-BE49-F238E27FC236}">
                                <a16:creationId xmlns:a16="http://schemas.microsoft.com/office/drawing/2014/main" id="{EA537BB5-31A3-1167-54E2-9874F06FE80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780498" y="4435479"/>
                            <a:ext cx="1061743" cy="1080341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</p:pic>
                      <p:pic>
                        <p:nvPicPr>
                          <p:cNvPr id="6" name="图片 5" descr="雪地上&#10;&#10;描述已自动生成">
                            <a:extLst>
                              <a:ext uri="{FF2B5EF4-FFF2-40B4-BE49-F238E27FC236}">
                                <a16:creationId xmlns:a16="http://schemas.microsoft.com/office/drawing/2014/main" id="{B6831D81-479B-190F-AAB1-BC3C6BCC6D1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736012" y="4383804"/>
                            <a:ext cx="1057542" cy="1080341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</p:pic>
                      <p:pic>
                        <p:nvPicPr>
                          <p:cNvPr id="8" name="图片 7" descr="雪地上&#10;&#10;中度可信度描述已自动生成">
                            <a:extLst>
                              <a:ext uri="{FF2B5EF4-FFF2-40B4-BE49-F238E27FC236}">
                                <a16:creationId xmlns:a16="http://schemas.microsoft.com/office/drawing/2014/main" id="{9DBF7A02-9CD0-1ED6-36F5-D1E7B062540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52939" y="4332129"/>
                            <a:ext cx="1068700" cy="1068700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</p:pic>
                      <p:pic>
                        <p:nvPicPr>
                          <p:cNvPr id="10" name="图片 9" descr="雪地上&#10;&#10;描述已自动生成">
                            <a:extLst>
                              <a:ext uri="{FF2B5EF4-FFF2-40B4-BE49-F238E27FC236}">
                                <a16:creationId xmlns:a16="http://schemas.microsoft.com/office/drawing/2014/main" id="{FE56C709-93B8-7C69-926A-B598CE3CD21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581024" y="4281825"/>
                            <a:ext cx="1061743" cy="1061743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</p:pic>
                      <p:pic>
                        <p:nvPicPr>
                          <p:cNvPr id="11" name="图片 10" descr="雪地上&#10;&#10;描述已自动生成">
                            <a:extLst>
                              <a:ext uri="{FF2B5EF4-FFF2-40B4-BE49-F238E27FC236}">
                                <a16:creationId xmlns:a16="http://schemas.microsoft.com/office/drawing/2014/main" id="{04CC52F5-D70C-D280-AC2C-F0875AFFAB26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502152" y="4190627"/>
                            <a:ext cx="1068700" cy="1068700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</p:pic>
                      <p:pic>
                        <p:nvPicPr>
                          <p:cNvPr id="13" name="图片 12" descr="雪地上&#10;&#10;描述已自动生成">
                            <a:extLst>
                              <a:ext uri="{FF2B5EF4-FFF2-40B4-BE49-F238E27FC236}">
                                <a16:creationId xmlns:a16="http://schemas.microsoft.com/office/drawing/2014/main" id="{D945AD2C-8A3B-468C-8BD2-9964A17E713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430237" y="4114925"/>
                            <a:ext cx="1061743" cy="1061743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</p:pic>
                      <p:pic>
                        <p:nvPicPr>
                          <p:cNvPr id="15" name="图片 14" descr="背景图案&#10;&#10;描述已自动生成">
                            <a:extLst>
                              <a:ext uri="{FF2B5EF4-FFF2-40B4-BE49-F238E27FC236}">
                                <a16:creationId xmlns:a16="http://schemas.microsoft.com/office/drawing/2014/main" id="{A9512E51-8CC7-773B-AE13-20F84F50840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351365" y="4055367"/>
                            <a:ext cx="1061743" cy="1061743"/>
                          </a:xfrm>
                          <a:prstGeom prst="rect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</p:pic>
                      <p:sp>
                        <p:nvSpPr>
                          <p:cNvPr id="17" name="文本框 16">
                            <a:extLst>
                              <a:ext uri="{FF2B5EF4-FFF2-40B4-BE49-F238E27FC236}">
                                <a16:creationId xmlns:a16="http://schemas.microsoft.com/office/drawing/2014/main" id="{B1DD5E75-62BC-127E-36C9-CB4EE664EB1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86026" y="5567495"/>
                            <a:ext cx="149060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latin typeface="微软雅黑" panose="020B0503020204020204" pitchFamily="34" charset="-122"/>
                                <a:ea typeface="微软雅黑" panose="020B0503020204020204" pitchFamily="34" charset="-122"/>
                              </a:rPr>
                              <a:t>Kernel Bank</a:t>
                            </a:r>
                            <a:endPara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endParaRPr>
                          </a:p>
                        </p:txBody>
                      </p:sp>
                    </p:grpSp>
                    <p:pic>
                      <p:nvPicPr>
                        <p:cNvPr id="19" name="图片 18" descr="背景图案&#10;&#10;描述已自动生成">
                          <a:extLst>
                            <a:ext uri="{FF2B5EF4-FFF2-40B4-BE49-F238E27FC236}">
                              <a16:creationId xmlns:a16="http://schemas.microsoft.com/office/drawing/2014/main" id="{BD9768FF-4880-4563-5324-7864627D78F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95154" y="2170708"/>
                          <a:ext cx="1061743" cy="1061743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  <p:sp>
                      <p:nvSpPr>
                        <p:cNvPr id="20" name="箭头: 右 19">
                          <a:extLst>
                            <a:ext uri="{FF2B5EF4-FFF2-40B4-BE49-F238E27FC236}">
                              <a16:creationId xmlns:a16="http://schemas.microsoft.com/office/drawing/2014/main" id="{C121157B-227E-07AF-A477-C78B3FEDD1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13775" y="2581911"/>
                          <a:ext cx="836893" cy="93215"/>
                        </a:xfrm>
                        <a:prstGeom prst="rightArrow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32" name="文本框 31">
                        <a:extLst>
                          <a:ext uri="{FF2B5EF4-FFF2-40B4-BE49-F238E27FC236}">
                            <a16:creationId xmlns:a16="http://schemas.microsoft.com/office/drawing/2014/main" id="{1E13E412-F789-13C5-3B68-44C66B5B0A5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30438" y="2337415"/>
                        <a:ext cx="1135099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sz="12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Each Kernel</a:t>
                        </a:r>
                      </a:p>
                      <a:p>
                        <a:pPr algn="ctr"/>
                        <a:endPara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  <a:p>
                        <a:r>
                          <a:rPr lang="en-US" altLang="zh-CN" sz="12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scale resize</a:t>
                        </a:r>
                      </a:p>
                      <a:p>
                        <a:r>
                          <a:rPr lang="en-US" altLang="zh-CN" sz="12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[0.8,1,12]</a:t>
                        </a:r>
                        <a:endPara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0" name="组合 49">
                      <a:extLst>
                        <a:ext uri="{FF2B5EF4-FFF2-40B4-BE49-F238E27FC236}">
                          <a16:creationId xmlns:a16="http://schemas.microsoft.com/office/drawing/2014/main" id="{4AA31FC0-862A-F3FD-200C-2274342B98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277" y="2170708"/>
                      <a:ext cx="6745151" cy="4448892"/>
                      <a:chOff x="111277" y="2170708"/>
                      <a:chExt cx="6745151" cy="4448892"/>
                    </a:xfrm>
                  </p:grpSpPr>
                  <p:pic>
                    <p:nvPicPr>
                      <p:cNvPr id="3" name="图片 2">
                        <a:extLst>
                          <a:ext uri="{FF2B5EF4-FFF2-40B4-BE49-F238E27FC236}">
                            <a16:creationId xmlns:a16="http://schemas.microsoft.com/office/drawing/2014/main" id="{B3AFE343-BA9A-22F5-DED3-B283B3FCB1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9106" y="2170708"/>
                        <a:ext cx="1057542" cy="108034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8" name="箭头: 右 17">
                        <a:extLst>
                          <a:ext uri="{FF2B5EF4-FFF2-40B4-BE49-F238E27FC236}">
                            <a16:creationId xmlns:a16="http://schemas.microsoft.com/office/drawing/2014/main" id="{00C5B297-D2FE-027A-87F0-1336805620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60992" y="2567697"/>
                        <a:ext cx="1148114" cy="107429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grpSp>
                    <p:nvGrpSpPr>
                      <p:cNvPr id="45" name="组合 44">
                        <a:extLst>
                          <a:ext uri="{FF2B5EF4-FFF2-40B4-BE49-F238E27FC236}">
                            <a16:creationId xmlns:a16="http://schemas.microsoft.com/office/drawing/2014/main" id="{88F7A875-FBD5-B053-466D-2B4125EE17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1277" y="4136176"/>
                        <a:ext cx="5637472" cy="2483424"/>
                        <a:chOff x="111277" y="4136176"/>
                        <a:chExt cx="5637472" cy="2483424"/>
                      </a:xfrm>
                    </p:grpSpPr>
                    <p:pic>
                      <p:nvPicPr>
                        <p:cNvPr id="26" name="图片 25">
                          <a:extLst>
                            <a:ext uri="{FF2B5EF4-FFF2-40B4-BE49-F238E27FC236}">
                              <a16:creationId xmlns:a16="http://schemas.microsoft.com/office/drawing/2014/main" id="{E2EB70D9-7C63-E1E2-D3E0-C58C27DD89E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1277" y="4136176"/>
                          <a:ext cx="2622734" cy="2177812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3" name="文本框 32">
                          <a:extLst>
                            <a:ext uri="{FF2B5EF4-FFF2-40B4-BE49-F238E27FC236}">
                              <a16:creationId xmlns:a16="http://schemas.microsoft.com/office/drawing/2014/main" id="{FF5370E6-8A7E-A0F1-DB86-6C888EB401A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76720" y="6250268"/>
                          <a:ext cx="137723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Test Image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p:txBody>
                    </p:sp>
                    <p:pic>
                      <p:nvPicPr>
                        <p:cNvPr id="39" name="图片 38">
                          <a:extLst>
                            <a:ext uri="{FF2B5EF4-FFF2-40B4-BE49-F238E27FC236}">
                              <a16:creationId xmlns:a16="http://schemas.microsoft.com/office/drawing/2014/main" id="{70FF061E-0FD8-70BF-1512-0442F523D5B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993438" y="4362255"/>
                          <a:ext cx="1755311" cy="1535193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46" name="箭头: 圆角右 45">
                        <a:extLst>
                          <a:ext uri="{FF2B5EF4-FFF2-40B4-BE49-F238E27FC236}">
                            <a16:creationId xmlns:a16="http://schemas.microsoft.com/office/drawing/2014/main" id="{01A723FC-F849-7D47-CB27-D1901A00895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964718" y="2702919"/>
                        <a:ext cx="935343" cy="848076"/>
                      </a:xfrm>
                      <a:prstGeom prst="bentArrow">
                        <a:avLst>
                          <a:gd name="adj1" fmla="val 18856"/>
                          <a:gd name="adj2" fmla="val 22813"/>
                          <a:gd name="adj3" fmla="val 25000"/>
                          <a:gd name="adj4" fmla="val 43750"/>
                        </a:avLst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" name="箭头: 圆角右 46">
                        <a:extLst>
                          <a:ext uri="{FF2B5EF4-FFF2-40B4-BE49-F238E27FC236}">
                            <a16:creationId xmlns:a16="http://schemas.microsoft.com/office/drawing/2014/main" id="{17ED9D2D-FE35-AA7D-1F9B-AFB0C5DB649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 flipV="1">
                        <a:off x="5876667" y="4339099"/>
                        <a:ext cx="935343" cy="992864"/>
                      </a:xfrm>
                      <a:prstGeom prst="bentArrow">
                        <a:avLst>
                          <a:gd name="adj1" fmla="val 14309"/>
                          <a:gd name="adj2" fmla="val 22813"/>
                          <a:gd name="adj3" fmla="val 25000"/>
                          <a:gd name="adj4" fmla="val 43750"/>
                        </a:avLst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52" name="Freeform 11">
            <a:extLst>
              <a:ext uri="{FF2B5EF4-FFF2-40B4-BE49-F238E27FC236}">
                <a16:creationId xmlns:a16="http://schemas.microsoft.com/office/drawing/2014/main" id="{B9FE51D4-01A4-A314-24EF-7DFBEAF6D6E6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flipH="1">
            <a:off x="7236865" y="1182848"/>
            <a:ext cx="617919" cy="54367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CF7A588-A2E3-218C-83D1-E3ECE6A04B32}"/>
              </a:ext>
            </a:extLst>
          </p:cNvPr>
          <p:cNvSpPr txBox="1"/>
          <p:nvPr/>
        </p:nvSpPr>
        <p:spPr>
          <a:xfrm>
            <a:off x="8240897" y="3557432"/>
            <a:ext cx="412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0°</a:t>
            </a:r>
            <a:r>
              <a:rPr lang="zh-CN" altLang="en-US" dirty="0"/>
              <a:t>且缩放比为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kernel</a:t>
            </a:r>
            <a:r>
              <a:rPr lang="zh-CN" altLang="en-US" dirty="0"/>
              <a:t>的相关性最大，</a:t>
            </a:r>
            <a:endParaRPr lang="en-US" altLang="zh-CN" dirty="0"/>
          </a:p>
          <a:p>
            <a:r>
              <a:rPr lang="zh-CN" altLang="en-US" dirty="0"/>
              <a:t>相关性大于阈值</a:t>
            </a:r>
            <a:r>
              <a:rPr lang="en-US" altLang="zh-CN" dirty="0"/>
              <a:t>alpha(8)</a:t>
            </a:r>
            <a:r>
              <a:rPr lang="zh-CN" altLang="en-US" dirty="0"/>
              <a:t>的为正样本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6281A20-C043-2C22-565A-017ED855075A}"/>
              </a:ext>
            </a:extLst>
          </p:cNvPr>
          <p:cNvGrpSpPr/>
          <p:nvPr/>
        </p:nvGrpSpPr>
        <p:grpSpPr>
          <a:xfrm>
            <a:off x="8420975" y="922510"/>
            <a:ext cx="3480367" cy="2633385"/>
            <a:chOff x="8100606" y="922719"/>
            <a:chExt cx="3480367" cy="2633385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20AD5807-3CDF-DC61-EC53-E5500F9DE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00606" y="922719"/>
              <a:ext cx="3480367" cy="2633385"/>
            </a:xfrm>
            <a:prstGeom prst="rect">
              <a:avLst/>
            </a:prstGeom>
          </p:spPr>
        </p:pic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8C52741-CE62-8F2F-41D6-BC845976FE7E}"/>
                </a:ext>
              </a:extLst>
            </p:cNvPr>
            <p:cNvSpPr/>
            <p:nvPr/>
          </p:nvSpPr>
          <p:spPr>
            <a:xfrm>
              <a:off x="9232559" y="1803423"/>
              <a:ext cx="469633" cy="4974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97DBC6D-9750-6EF3-1ABA-E17F7DB2CD94}"/>
              </a:ext>
            </a:extLst>
          </p:cNvPr>
          <p:cNvGrpSpPr/>
          <p:nvPr/>
        </p:nvGrpSpPr>
        <p:grpSpPr>
          <a:xfrm>
            <a:off x="7782861" y="4189855"/>
            <a:ext cx="3149559" cy="2594920"/>
            <a:chOff x="7313174" y="1235644"/>
            <a:chExt cx="3149559" cy="2594920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25680055-DD84-3217-A169-E071A624C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18064" y="1551644"/>
              <a:ext cx="2844669" cy="22789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810BAD96-D215-648B-BE22-57282BA4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28038" y="1458900"/>
              <a:ext cx="2844669" cy="22789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172A6728-BCF0-51E7-56A3-60265DCE8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445282" y="1363923"/>
              <a:ext cx="2844669" cy="22789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D8936A20-543B-8789-4479-326AC4D2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73954" y="1294776"/>
              <a:ext cx="2844669" cy="22789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A017D0D2-27E2-A05A-91D2-EA32AE189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3174" y="1235644"/>
              <a:ext cx="2844669" cy="22789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6E62B3F-A43D-BBB5-ABFF-10935BBE6A8B}"/>
              </a:ext>
            </a:extLst>
          </p:cNvPr>
          <p:cNvSpPr txBox="1"/>
          <p:nvPr/>
        </p:nvSpPr>
        <p:spPr>
          <a:xfrm>
            <a:off x="10903460" y="4865332"/>
            <a:ext cx="1267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其余</a:t>
            </a:r>
            <a:r>
              <a:rPr lang="en-US" altLang="zh-CN" dirty="0"/>
              <a:t>36*3-1</a:t>
            </a:r>
            <a:r>
              <a:rPr lang="zh-CN" altLang="en-US" dirty="0"/>
              <a:t>张</a:t>
            </a:r>
            <a:r>
              <a:rPr lang="en-US" altLang="zh-CN" dirty="0"/>
              <a:t>,</a:t>
            </a:r>
            <a:r>
              <a:rPr lang="zh-CN" altLang="en-US" dirty="0"/>
              <a:t>互相关均低于阈值，</a:t>
            </a:r>
            <a:endParaRPr lang="en-US" altLang="zh-CN" dirty="0"/>
          </a:p>
          <a:p>
            <a:r>
              <a:rPr lang="zh-CN" altLang="en-US" dirty="0"/>
              <a:t>为负样本</a:t>
            </a:r>
          </a:p>
        </p:txBody>
      </p:sp>
    </p:spTree>
    <p:extLst>
      <p:ext uri="{BB962C8B-B14F-4D97-AF65-F5344CB8AC3E}">
        <p14:creationId xmlns:p14="http://schemas.microsoft.com/office/powerpoint/2010/main" val="158791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6c84d25-355a-4626-b5a4-fe04fa14e32e"/>
  <p:tag name="COMMONDATA" val="eyJoZGlkIjoiMTQ1NTQ1MzkwYzgxNTcyMzdlNmFmMWExMTBiMmVjM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952</Words>
  <Application>Microsoft Office PowerPoint</Application>
  <PresentationFormat>宽屏</PresentationFormat>
  <Paragraphs>183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-apple-system</vt:lpstr>
      <vt:lpstr>Impact MT Std</vt:lpstr>
      <vt:lpstr>等线</vt:lpstr>
      <vt:lpstr>等线 Light</vt:lpstr>
      <vt:lpstr>微软雅黑</vt:lpstr>
      <vt:lpstr>Arial</vt:lpstr>
      <vt:lpstr>Cambria</vt:lpstr>
      <vt:lpstr>Cambria Math</vt:lpstr>
      <vt:lpstr>Courier New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DELL</cp:lastModifiedBy>
  <cp:revision>354</cp:revision>
  <dcterms:created xsi:type="dcterms:W3CDTF">2016-11-24T09:20:00Z</dcterms:created>
  <dcterms:modified xsi:type="dcterms:W3CDTF">2022-12-24T10:54:13Z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5EF5DC8672D544CD8745766A85806C8B</vt:lpwstr>
  </property>
</Properties>
</file>